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6"/>
  </p:notesMasterIdLst>
  <p:sldIdLst>
    <p:sldId id="315" r:id="rId5"/>
    <p:sldId id="288" r:id="rId6"/>
    <p:sldId id="266" r:id="rId7"/>
    <p:sldId id="284" r:id="rId8"/>
    <p:sldId id="282" r:id="rId9"/>
    <p:sldId id="270" r:id="rId10"/>
    <p:sldId id="285" r:id="rId11"/>
    <p:sldId id="290" r:id="rId12"/>
    <p:sldId id="296" r:id="rId13"/>
    <p:sldId id="294" r:id="rId14"/>
    <p:sldId id="276" r:id="rId15"/>
    <p:sldId id="291" r:id="rId16"/>
    <p:sldId id="292" r:id="rId17"/>
    <p:sldId id="295" r:id="rId18"/>
    <p:sldId id="297" r:id="rId19"/>
    <p:sldId id="298" r:id="rId20"/>
    <p:sldId id="279" r:id="rId21"/>
    <p:sldId id="302" r:id="rId22"/>
    <p:sldId id="314" r:id="rId23"/>
    <p:sldId id="300" r:id="rId24"/>
    <p:sldId id="304" r:id="rId25"/>
    <p:sldId id="303" r:id="rId26"/>
    <p:sldId id="305" r:id="rId27"/>
    <p:sldId id="306" r:id="rId28"/>
    <p:sldId id="307" r:id="rId29"/>
    <p:sldId id="308" r:id="rId30"/>
    <p:sldId id="311" r:id="rId31"/>
    <p:sldId id="310" r:id="rId32"/>
    <p:sldId id="312" r:id="rId33"/>
    <p:sldId id="313" r:id="rId34"/>
    <p:sldId id="27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1E5B88"/>
    <a:srgbClr val="F7FAFD"/>
    <a:srgbClr val="A04B78"/>
    <a:srgbClr val="6D6A63"/>
    <a:srgbClr val="9F7849"/>
    <a:srgbClr val="009257"/>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52421" autoAdjust="0"/>
  </p:normalViewPr>
  <p:slideViewPr>
    <p:cSldViewPr snapToGrid="0">
      <p:cViewPr varScale="1">
        <p:scale>
          <a:sx n="54" d="100"/>
          <a:sy n="54" d="100"/>
        </p:scale>
        <p:origin x="2652" y="72"/>
      </p:cViewPr>
      <p:guideLst/>
    </p:cSldViewPr>
  </p:slideViewPr>
  <p:notesTextViewPr>
    <p:cViewPr>
      <p:scale>
        <a:sx n="3" d="2"/>
        <a:sy n="3" d="2"/>
      </p:scale>
      <p:origin x="0" y="0"/>
    </p:cViewPr>
  </p:notesTextViewPr>
  <p:sorterViewPr>
    <p:cViewPr varScale="1">
      <p:scale>
        <a:sx n="100" d="100"/>
        <a:sy n="100" d="100"/>
      </p:scale>
      <p:origin x="0" y="-76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Tabelle1!$B$1</c:f>
              <c:strCache>
                <c:ptCount val="1"/>
                <c:pt idx="0">
                  <c:v>1 psi</c:v>
                </c:pt>
              </c:strCache>
            </c:strRef>
          </c:tx>
          <c:spPr>
            <a:ln w="57150" cap="rnd" cmpd="sng" algn="ctr">
              <a:solidFill>
                <a:srgbClr val="1E5B88"/>
              </a:solidFill>
              <a:round/>
            </a:ln>
            <a:effectLst/>
          </c:spPr>
          <c:marker>
            <c:symbol val="none"/>
          </c:marker>
          <c:cat>
            <c:strRef>
              <c:f>Tabelle1!$A$2:$A$12</c:f>
              <c:strCache>
                <c:ptCount val="11"/>
                <c:pt idx="0">
                  <c:v>100g</c:v>
                </c:pt>
                <c:pt idx="1">
                  <c:v>500g</c:v>
                </c:pt>
                <c:pt idx="2">
                  <c:v>1000g</c:v>
                </c:pt>
                <c:pt idx="3">
                  <c:v>1500g</c:v>
                </c:pt>
                <c:pt idx="4">
                  <c:v>2000g</c:v>
                </c:pt>
                <c:pt idx="5">
                  <c:v>2500g</c:v>
                </c:pt>
                <c:pt idx="6">
                  <c:v>3000g</c:v>
                </c:pt>
                <c:pt idx="7">
                  <c:v>3500g</c:v>
                </c:pt>
                <c:pt idx="8">
                  <c:v>4000g</c:v>
                </c:pt>
                <c:pt idx="9">
                  <c:v>4500g</c:v>
                </c:pt>
                <c:pt idx="10">
                  <c:v>5000g</c:v>
                </c:pt>
              </c:strCache>
            </c:strRef>
          </c:cat>
          <c:val>
            <c:numRef>
              <c:f>Tabelle1!$B$2:$B$12</c:f>
              <c:numCache>
                <c:formatCode>#,##0.00"m"</c:formatCode>
                <c:ptCount val="11"/>
                <c:pt idx="0">
                  <c:v>8.4</c:v>
                </c:pt>
                <c:pt idx="1">
                  <c:v>14.35</c:v>
                </c:pt>
                <c:pt idx="2">
                  <c:v>18.100000000000001</c:v>
                </c:pt>
                <c:pt idx="3">
                  <c:v>20.7</c:v>
                </c:pt>
                <c:pt idx="4">
                  <c:v>22.8</c:v>
                </c:pt>
                <c:pt idx="5">
                  <c:v>24.55</c:v>
                </c:pt>
                <c:pt idx="6">
                  <c:v>26.1</c:v>
                </c:pt>
                <c:pt idx="7">
                  <c:v>27.45</c:v>
                </c:pt>
                <c:pt idx="8">
                  <c:v>28.7</c:v>
                </c:pt>
                <c:pt idx="9">
                  <c:v>29.85</c:v>
                </c:pt>
                <c:pt idx="10">
                  <c:v>30.9</c:v>
                </c:pt>
              </c:numCache>
            </c:numRef>
          </c:val>
          <c:smooth val="1"/>
          <c:extLst>
            <c:ext xmlns:c16="http://schemas.microsoft.com/office/drawing/2014/chart" uri="{C3380CC4-5D6E-409C-BE32-E72D297353CC}">
              <c16:uniqueId val="{00000000-BAAF-448F-9853-B42C62F086E5}"/>
            </c:ext>
          </c:extLst>
        </c:ser>
        <c:ser>
          <c:idx val="1"/>
          <c:order val="1"/>
          <c:tx>
            <c:strRef>
              <c:f>Tabelle1!$C$1</c:f>
              <c:strCache>
                <c:ptCount val="1"/>
                <c:pt idx="0">
                  <c:v>2 psi</c:v>
                </c:pt>
              </c:strCache>
            </c:strRef>
          </c:tx>
          <c:spPr>
            <a:ln w="57150" cap="rnd" cmpd="sng" algn="ctr">
              <a:solidFill>
                <a:srgbClr val="9F7849"/>
              </a:solidFill>
              <a:round/>
            </a:ln>
            <a:effectLst/>
          </c:spPr>
          <c:marker>
            <c:symbol val="none"/>
          </c:marker>
          <c:cat>
            <c:strRef>
              <c:f>Tabelle1!$A$2:$A$12</c:f>
              <c:strCache>
                <c:ptCount val="11"/>
                <c:pt idx="0">
                  <c:v>100g</c:v>
                </c:pt>
                <c:pt idx="1">
                  <c:v>500g</c:v>
                </c:pt>
                <c:pt idx="2">
                  <c:v>1000g</c:v>
                </c:pt>
                <c:pt idx="3">
                  <c:v>1500g</c:v>
                </c:pt>
                <c:pt idx="4">
                  <c:v>2000g</c:v>
                </c:pt>
                <c:pt idx="5">
                  <c:v>2500g</c:v>
                </c:pt>
                <c:pt idx="6">
                  <c:v>3000g</c:v>
                </c:pt>
                <c:pt idx="7">
                  <c:v>3500g</c:v>
                </c:pt>
                <c:pt idx="8">
                  <c:v>4000g</c:v>
                </c:pt>
                <c:pt idx="9">
                  <c:v>4500g</c:v>
                </c:pt>
                <c:pt idx="10">
                  <c:v>5000g</c:v>
                </c:pt>
              </c:strCache>
            </c:strRef>
          </c:cat>
          <c:val>
            <c:numRef>
              <c:f>Tabelle1!$C$2:$C$12</c:f>
              <c:numCache>
                <c:formatCode>General</c:formatCode>
                <c:ptCount val="11"/>
                <c:pt idx="0">
                  <c:v>4.8899999999999997</c:v>
                </c:pt>
                <c:pt idx="1">
                  <c:v>8.36</c:v>
                </c:pt>
                <c:pt idx="2">
                  <c:v>10.54</c:v>
                </c:pt>
                <c:pt idx="3">
                  <c:v>12.06</c:v>
                </c:pt>
                <c:pt idx="4">
                  <c:v>13.27</c:v>
                </c:pt>
                <c:pt idx="5">
                  <c:v>14.3</c:v>
                </c:pt>
                <c:pt idx="6">
                  <c:v>15.19</c:v>
                </c:pt>
                <c:pt idx="7">
                  <c:v>15.99</c:v>
                </c:pt>
                <c:pt idx="8">
                  <c:v>16.72</c:v>
                </c:pt>
                <c:pt idx="9">
                  <c:v>17.39</c:v>
                </c:pt>
                <c:pt idx="10">
                  <c:v>18.010000000000002</c:v>
                </c:pt>
              </c:numCache>
            </c:numRef>
          </c:val>
          <c:smooth val="1"/>
          <c:extLst>
            <c:ext xmlns:c16="http://schemas.microsoft.com/office/drawing/2014/chart" uri="{C3380CC4-5D6E-409C-BE32-E72D297353CC}">
              <c16:uniqueId val="{00000001-BAAF-448F-9853-B42C62F086E5}"/>
            </c:ext>
          </c:extLst>
        </c:ser>
        <c:ser>
          <c:idx val="2"/>
          <c:order val="2"/>
          <c:tx>
            <c:strRef>
              <c:f>Tabelle1!$D$1</c:f>
              <c:strCache>
                <c:ptCount val="1"/>
                <c:pt idx="0">
                  <c:v>5 psi</c:v>
                </c:pt>
              </c:strCache>
            </c:strRef>
          </c:tx>
          <c:spPr>
            <a:ln w="57150" cap="rnd" cmpd="sng" algn="ctr">
              <a:solidFill>
                <a:srgbClr val="6D6A63"/>
              </a:solidFill>
              <a:round/>
            </a:ln>
            <a:effectLst/>
          </c:spPr>
          <c:marker>
            <c:symbol val="none"/>
          </c:marker>
          <c:cat>
            <c:strRef>
              <c:f>Tabelle1!$A$2:$A$12</c:f>
              <c:strCache>
                <c:ptCount val="11"/>
                <c:pt idx="0">
                  <c:v>100g</c:v>
                </c:pt>
                <c:pt idx="1">
                  <c:v>500g</c:v>
                </c:pt>
                <c:pt idx="2">
                  <c:v>1000g</c:v>
                </c:pt>
                <c:pt idx="3">
                  <c:v>1500g</c:v>
                </c:pt>
                <c:pt idx="4">
                  <c:v>2000g</c:v>
                </c:pt>
                <c:pt idx="5">
                  <c:v>2500g</c:v>
                </c:pt>
                <c:pt idx="6">
                  <c:v>3000g</c:v>
                </c:pt>
                <c:pt idx="7">
                  <c:v>3500g</c:v>
                </c:pt>
                <c:pt idx="8">
                  <c:v>4000g</c:v>
                </c:pt>
                <c:pt idx="9">
                  <c:v>4500g</c:v>
                </c:pt>
                <c:pt idx="10">
                  <c:v>5000g</c:v>
                </c:pt>
              </c:strCache>
            </c:strRef>
          </c:cat>
          <c:val>
            <c:numRef>
              <c:f>Tabelle1!$D$2:$D$12</c:f>
              <c:numCache>
                <c:formatCode>General</c:formatCode>
                <c:ptCount val="11"/>
                <c:pt idx="0">
                  <c:v>2.65</c:v>
                </c:pt>
                <c:pt idx="1">
                  <c:v>4.53</c:v>
                </c:pt>
                <c:pt idx="2">
                  <c:v>5.71</c:v>
                </c:pt>
                <c:pt idx="3">
                  <c:v>6.54</c:v>
                </c:pt>
                <c:pt idx="4">
                  <c:v>7.19</c:v>
                </c:pt>
                <c:pt idx="5">
                  <c:v>7.75</c:v>
                </c:pt>
                <c:pt idx="6">
                  <c:v>8.23</c:v>
                </c:pt>
                <c:pt idx="7">
                  <c:v>8.66</c:v>
                </c:pt>
                <c:pt idx="8">
                  <c:v>9.06</c:v>
                </c:pt>
                <c:pt idx="9">
                  <c:v>9.42</c:v>
                </c:pt>
                <c:pt idx="10">
                  <c:v>9.76</c:v>
                </c:pt>
              </c:numCache>
            </c:numRef>
          </c:val>
          <c:smooth val="1"/>
          <c:extLst>
            <c:ext xmlns:c16="http://schemas.microsoft.com/office/drawing/2014/chart" uri="{C3380CC4-5D6E-409C-BE32-E72D297353CC}">
              <c16:uniqueId val="{00000002-BAAF-448F-9853-B42C62F086E5}"/>
            </c:ext>
          </c:extLst>
        </c:ser>
        <c:ser>
          <c:idx val="3"/>
          <c:order val="3"/>
          <c:tx>
            <c:strRef>
              <c:f>Tabelle1!$E$1</c:f>
              <c:strCache>
                <c:ptCount val="1"/>
                <c:pt idx="0">
                  <c:v>10 psi</c:v>
                </c:pt>
              </c:strCache>
            </c:strRef>
          </c:tx>
          <c:spPr>
            <a:ln w="57150" cap="rnd" cmpd="sng" algn="ctr">
              <a:solidFill>
                <a:srgbClr val="A04B78"/>
              </a:solidFill>
              <a:round/>
            </a:ln>
            <a:effectLst/>
          </c:spPr>
          <c:marker>
            <c:symbol val="none"/>
          </c:marker>
          <c:cat>
            <c:strRef>
              <c:f>Tabelle1!$A$2:$A$12</c:f>
              <c:strCache>
                <c:ptCount val="11"/>
                <c:pt idx="0">
                  <c:v>100g</c:v>
                </c:pt>
                <c:pt idx="1">
                  <c:v>500g</c:v>
                </c:pt>
                <c:pt idx="2">
                  <c:v>1000g</c:v>
                </c:pt>
                <c:pt idx="3">
                  <c:v>1500g</c:v>
                </c:pt>
                <c:pt idx="4">
                  <c:v>2000g</c:v>
                </c:pt>
                <c:pt idx="5">
                  <c:v>2500g</c:v>
                </c:pt>
                <c:pt idx="6">
                  <c:v>3000g</c:v>
                </c:pt>
                <c:pt idx="7">
                  <c:v>3500g</c:v>
                </c:pt>
                <c:pt idx="8">
                  <c:v>4000g</c:v>
                </c:pt>
                <c:pt idx="9">
                  <c:v>4500g</c:v>
                </c:pt>
                <c:pt idx="10">
                  <c:v>5000g</c:v>
                </c:pt>
              </c:strCache>
            </c:strRef>
          </c:cat>
          <c:val>
            <c:numRef>
              <c:f>Tabelle1!$E$2:$E$12</c:f>
              <c:numCache>
                <c:formatCode>General</c:formatCode>
                <c:ptCount val="11"/>
                <c:pt idx="0">
                  <c:v>1.8</c:v>
                </c:pt>
                <c:pt idx="1">
                  <c:v>3.08</c:v>
                </c:pt>
                <c:pt idx="2">
                  <c:v>3.88</c:v>
                </c:pt>
                <c:pt idx="3">
                  <c:v>4.4400000000000004</c:v>
                </c:pt>
                <c:pt idx="4">
                  <c:v>4.8899999999999997</c:v>
                </c:pt>
                <c:pt idx="5">
                  <c:v>5.26</c:v>
                </c:pt>
                <c:pt idx="6">
                  <c:v>5.59</c:v>
                </c:pt>
                <c:pt idx="7">
                  <c:v>5.89</c:v>
                </c:pt>
                <c:pt idx="8">
                  <c:v>6.16</c:v>
                </c:pt>
                <c:pt idx="9">
                  <c:v>6.4</c:v>
                </c:pt>
                <c:pt idx="10">
                  <c:v>6.63</c:v>
                </c:pt>
              </c:numCache>
            </c:numRef>
          </c:val>
          <c:smooth val="1"/>
          <c:extLst>
            <c:ext xmlns:c16="http://schemas.microsoft.com/office/drawing/2014/chart" uri="{C3380CC4-5D6E-409C-BE32-E72D297353CC}">
              <c16:uniqueId val="{00000000-53EB-47E9-8A20-31A82101E01A}"/>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528754472"/>
        <c:axId val="528757712"/>
      </c:lineChart>
      <c:catAx>
        <c:axId val="528754472"/>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DE"/>
          </a:p>
        </c:txPr>
        <c:crossAx val="528757712"/>
        <c:crosses val="autoZero"/>
        <c:auto val="1"/>
        <c:lblAlgn val="ctr"/>
        <c:lblOffset val="100"/>
        <c:tickLblSkip val="2"/>
        <c:tickMarkSkip val="1"/>
        <c:noMultiLvlLbl val="0"/>
      </c:catAx>
      <c:valAx>
        <c:axId val="528757712"/>
        <c:scaling>
          <c:orientation val="minMax"/>
        </c:scaling>
        <c:delete val="0"/>
        <c:axPos val="l"/>
        <c:numFmt formatCode="#,##0.00&quot;m&quot;"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DE"/>
          </a:p>
        </c:txPr>
        <c:crossAx val="528754472"/>
        <c:crosses val="autoZero"/>
        <c:crossBetween val="midCat"/>
      </c:valAx>
      <c:spPr>
        <a:gradFill>
          <a:gsLst>
            <a:gs pos="100000">
              <a:schemeClr val="lt1">
                <a:lumMod val="95000"/>
              </a:schemeClr>
            </a:gs>
            <a:gs pos="0">
              <a:schemeClr val="lt1"/>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Tabelle1!$B$1</c:f>
              <c:strCache>
                <c:ptCount val="1"/>
                <c:pt idx="0">
                  <c:v>1 psi</c:v>
                </c:pt>
              </c:strCache>
            </c:strRef>
          </c:tx>
          <c:spPr>
            <a:ln w="57150" cap="rnd" cmpd="sng" algn="ctr">
              <a:solidFill>
                <a:srgbClr val="1E5B88"/>
              </a:solidFill>
              <a:round/>
            </a:ln>
            <a:effectLst/>
          </c:spPr>
          <c:marker>
            <c:symbol val="none"/>
          </c:marker>
          <c:cat>
            <c:strRef>
              <c:f>Tabelle1!$A$2:$A$12</c:f>
              <c:strCache>
                <c:ptCount val="11"/>
                <c:pt idx="0">
                  <c:v>100g</c:v>
                </c:pt>
                <c:pt idx="1">
                  <c:v>500g</c:v>
                </c:pt>
                <c:pt idx="2">
                  <c:v>1000g</c:v>
                </c:pt>
                <c:pt idx="3">
                  <c:v>1500g</c:v>
                </c:pt>
                <c:pt idx="4">
                  <c:v>2000g</c:v>
                </c:pt>
                <c:pt idx="5">
                  <c:v>2500g</c:v>
                </c:pt>
                <c:pt idx="6">
                  <c:v>3000g</c:v>
                </c:pt>
                <c:pt idx="7">
                  <c:v>3500g</c:v>
                </c:pt>
                <c:pt idx="8">
                  <c:v>4000g</c:v>
                </c:pt>
                <c:pt idx="9">
                  <c:v>4500g</c:v>
                </c:pt>
                <c:pt idx="10">
                  <c:v>5000g</c:v>
                </c:pt>
              </c:strCache>
            </c:strRef>
          </c:cat>
          <c:val>
            <c:numRef>
              <c:f>Tabelle1!$B$2:$B$12</c:f>
              <c:numCache>
                <c:formatCode>#,##0.00"m"</c:formatCode>
                <c:ptCount val="11"/>
                <c:pt idx="0">
                  <c:v>8.4</c:v>
                </c:pt>
                <c:pt idx="1">
                  <c:v>14.35</c:v>
                </c:pt>
                <c:pt idx="2">
                  <c:v>18.100000000000001</c:v>
                </c:pt>
                <c:pt idx="3">
                  <c:v>20.7</c:v>
                </c:pt>
                <c:pt idx="4">
                  <c:v>22.8</c:v>
                </c:pt>
                <c:pt idx="5">
                  <c:v>24.55</c:v>
                </c:pt>
                <c:pt idx="6">
                  <c:v>26.1</c:v>
                </c:pt>
                <c:pt idx="7">
                  <c:v>27.45</c:v>
                </c:pt>
                <c:pt idx="8">
                  <c:v>28.7</c:v>
                </c:pt>
                <c:pt idx="9">
                  <c:v>29.85</c:v>
                </c:pt>
                <c:pt idx="10">
                  <c:v>30.9</c:v>
                </c:pt>
              </c:numCache>
            </c:numRef>
          </c:val>
          <c:smooth val="1"/>
          <c:extLst>
            <c:ext xmlns:c16="http://schemas.microsoft.com/office/drawing/2014/chart" uri="{C3380CC4-5D6E-409C-BE32-E72D297353CC}">
              <c16:uniqueId val="{00000000-BAAF-448F-9853-B42C62F086E5}"/>
            </c:ext>
          </c:extLst>
        </c:ser>
        <c:ser>
          <c:idx val="1"/>
          <c:order val="1"/>
          <c:tx>
            <c:strRef>
              <c:f>Tabelle1!$C$1</c:f>
              <c:strCache>
                <c:ptCount val="1"/>
                <c:pt idx="0">
                  <c:v>2 psi</c:v>
                </c:pt>
              </c:strCache>
            </c:strRef>
          </c:tx>
          <c:spPr>
            <a:ln w="57150" cap="rnd" cmpd="sng" algn="ctr">
              <a:solidFill>
                <a:srgbClr val="9F7849"/>
              </a:solidFill>
              <a:round/>
            </a:ln>
            <a:effectLst/>
          </c:spPr>
          <c:marker>
            <c:symbol val="none"/>
          </c:marker>
          <c:cat>
            <c:strRef>
              <c:f>Tabelle1!$A$2:$A$12</c:f>
              <c:strCache>
                <c:ptCount val="11"/>
                <c:pt idx="0">
                  <c:v>100g</c:v>
                </c:pt>
                <c:pt idx="1">
                  <c:v>500g</c:v>
                </c:pt>
                <c:pt idx="2">
                  <c:v>1000g</c:v>
                </c:pt>
                <c:pt idx="3">
                  <c:v>1500g</c:v>
                </c:pt>
                <c:pt idx="4">
                  <c:v>2000g</c:v>
                </c:pt>
                <c:pt idx="5">
                  <c:v>2500g</c:v>
                </c:pt>
                <c:pt idx="6">
                  <c:v>3000g</c:v>
                </c:pt>
                <c:pt idx="7">
                  <c:v>3500g</c:v>
                </c:pt>
                <c:pt idx="8">
                  <c:v>4000g</c:v>
                </c:pt>
                <c:pt idx="9">
                  <c:v>4500g</c:v>
                </c:pt>
                <c:pt idx="10">
                  <c:v>5000g</c:v>
                </c:pt>
              </c:strCache>
            </c:strRef>
          </c:cat>
          <c:val>
            <c:numRef>
              <c:f>Tabelle1!$C$2:$C$12</c:f>
              <c:numCache>
                <c:formatCode>General</c:formatCode>
                <c:ptCount val="11"/>
                <c:pt idx="0">
                  <c:v>4.8899999999999997</c:v>
                </c:pt>
                <c:pt idx="1">
                  <c:v>8.36</c:v>
                </c:pt>
                <c:pt idx="2">
                  <c:v>10.54</c:v>
                </c:pt>
                <c:pt idx="3">
                  <c:v>12.06</c:v>
                </c:pt>
                <c:pt idx="4">
                  <c:v>13.27</c:v>
                </c:pt>
                <c:pt idx="5">
                  <c:v>14.3</c:v>
                </c:pt>
                <c:pt idx="6">
                  <c:v>15.19</c:v>
                </c:pt>
                <c:pt idx="7">
                  <c:v>15.99</c:v>
                </c:pt>
                <c:pt idx="8">
                  <c:v>16.72</c:v>
                </c:pt>
                <c:pt idx="9">
                  <c:v>17.39</c:v>
                </c:pt>
                <c:pt idx="10">
                  <c:v>18.010000000000002</c:v>
                </c:pt>
              </c:numCache>
            </c:numRef>
          </c:val>
          <c:smooth val="1"/>
          <c:extLst>
            <c:ext xmlns:c16="http://schemas.microsoft.com/office/drawing/2014/chart" uri="{C3380CC4-5D6E-409C-BE32-E72D297353CC}">
              <c16:uniqueId val="{00000001-BAAF-448F-9853-B42C62F086E5}"/>
            </c:ext>
          </c:extLst>
        </c:ser>
        <c:ser>
          <c:idx val="2"/>
          <c:order val="2"/>
          <c:tx>
            <c:strRef>
              <c:f>Tabelle1!$D$1</c:f>
              <c:strCache>
                <c:ptCount val="1"/>
                <c:pt idx="0">
                  <c:v>5 psi</c:v>
                </c:pt>
              </c:strCache>
            </c:strRef>
          </c:tx>
          <c:spPr>
            <a:ln w="57150" cap="rnd" cmpd="sng" algn="ctr">
              <a:solidFill>
                <a:srgbClr val="6D6A63"/>
              </a:solidFill>
              <a:round/>
            </a:ln>
            <a:effectLst/>
          </c:spPr>
          <c:marker>
            <c:symbol val="none"/>
          </c:marker>
          <c:cat>
            <c:strRef>
              <c:f>Tabelle1!$A$2:$A$12</c:f>
              <c:strCache>
                <c:ptCount val="11"/>
                <c:pt idx="0">
                  <c:v>100g</c:v>
                </c:pt>
                <c:pt idx="1">
                  <c:v>500g</c:v>
                </c:pt>
                <c:pt idx="2">
                  <c:v>1000g</c:v>
                </c:pt>
                <c:pt idx="3">
                  <c:v>1500g</c:v>
                </c:pt>
                <c:pt idx="4">
                  <c:v>2000g</c:v>
                </c:pt>
                <c:pt idx="5">
                  <c:v>2500g</c:v>
                </c:pt>
                <c:pt idx="6">
                  <c:v>3000g</c:v>
                </c:pt>
                <c:pt idx="7">
                  <c:v>3500g</c:v>
                </c:pt>
                <c:pt idx="8">
                  <c:v>4000g</c:v>
                </c:pt>
                <c:pt idx="9">
                  <c:v>4500g</c:v>
                </c:pt>
                <c:pt idx="10">
                  <c:v>5000g</c:v>
                </c:pt>
              </c:strCache>
            </c:strRef>
          </c:cat>
          <c:val>
            <c:numRef>
              <c:f>Tabelle1!$D$2:$D$12</c:f>
              <c:numCache>
                <c:formatCode>General</c:formatCode>
                <c:ptCount val="11"/>
                <c:pt idx="0">
                  <c:v>2.65</c:v>
                </c:pt>
                <c:pt idx="1">
                  <c:v>4.53</c:v>
                </c:pt>
                <c:pt idx="2">
                  <c:v>5.71</c:v>
                </c:pt>
                <c:pt idx="3">
                  <c:v>6.54</c:v>
                </c:pt>
                <c:pt idx="4">
                  <c:v>7.19</c:v>
                </c:pt>
                <c:pt idx="5">
                  <c:v>7.75</c:v>
                </c:pt>
                <c:pt idx="6">
                  <c:v>8.23</c:v>
                </c:pt>
                <c:pt idx="7">
                  <c:v>8.66</c:v>
                </c:pt>
                <c:pt idx="8">
                  <c:v>9.06</c:v>
                </c:pt>
                <c:pt idx="9">
                  <c:v>9.42</c:v>
                </c:pt>
                <c:pt idx="10">
                  <c:v>9.76</c:v>
                </c:pt>
              </c:numCache>
            </c:numRef>
          </c:val>
          <c:smooth val="1"/>
          <c:extLst>
            <c:ext xmlns:c16="http://schemas.microsoft.com/office/drawing/2014/chart" uri="{C3380CC4-5D6E-409C-BE32-E72D297353CC}">
              <c16:uniqueId val="{00000002-BAAF-448F-9853-B42C62F086E5}"/>
            </c:ext>
          </c:extLst>
        </c:ser>
        <c:ser>
          <c:idx val="3"/>
          <c:order val="3"/>
          <c:tx>
            <c:strRef>
              <c:f>Tabelle1!$E$1</c:f>
              <c:strCache>
                <c:ptCount val="1"/>
                <c:pt idx="0">
                  <c:v>10 psi</c:v>
                </c:pt>
              </c:strCache>
            </c:strRef>
          </c:tx>
          <c:spPr>
            <a:ln w="57150" cap="rnd" cmpd="sng" algn="ctr">
              <a:solidFill>
                <a:srgbClr val="A04B78"/>
              </a:solidFill>
              <a:round/>
            </a:ln>
            <a:effectLst/>
          </c:spPr>
          <c:marker>
            <c:symbol val="none"/>
          </c:marker>
          <c:cat>
            <c:strRef>
              <c:f>Tabelle1!$A$2:$A$12</c:f>
              <c:strCache>
                <c:ptCount val="11"/>
                <c:pt idx="0">
                  <c:v>100g</c:v>
                </c:pt>
                <c:pt idx="1">
                  <c:v>500g</c:v>
                </c:pt>
                <c:pt idx="2">
                  <c:v>1000g</c:v>
                </c:pt>
                <c:pt idx="3">
                  <c:v>1500g</c:v>
                </c:pt>
                <c:pt idx="4">
                  <c:v>2000g</c:v>
                </c:pt>
                <c:pt idx="5">
                  <c:v>2500g</c:v>
                </c:pt>
                <c:pt idx="6">
                  <c:v>3000g</c:v>
                </c:pt>
                <c:pt idx="7">
                  <c:v>3500g</c:v>
                </c:pt>
                <c:pt idx="8">
                  <c:v>4000g</c:v>
                </c:pt>
                <c:pt idx="9">
                  <c:v>4500g</c:v>
                </c:pt>
                <c:pt idx="10">
                  <c:v>5000g</c:v>
                </c:pt>
              </c:strCache>
            </c:strRef>
          </c:cat>
          <c:val>
            <c:numRef>
              <c:f>Tabelle1!$E$2:$E$12</c:f>
              <c:numCache>
                <c:formatCode>General</c:formatCode>
                <c:ptCount val="11"/>
                <c:pt idx="0">
                  <c:v>1.8</c:v>
                </c:pt>
                <c:pt idx="1">
                  <c:v>3.08</c:v>
                </c:pt>
                <c:pt idx="2">
                  <c:v>3.88</c:v>
                </c:pt>
                <c:pt idx="3">
                  <c:v>4.4400000000000004</c:v>
                </c:pt>
                <c:pt idx="4">
                  <c:v>4.8899999999999997</c:v>
                </c:pt>
                <c:pt idx="5">
                  <c:v>5.26</c:v>
                </c:pt>
                <c:pt idx="6">
                  <c:v>5.59</c:v>
                </c:pt>
                <c:pt idx="7">
                  <c:v>5.89</c:v>
                </c:pt>
                <c:pt idx="8">
                  <c:v>6.16</c:v>
                </c:pt>
                <c:pt idx="9">
                  <c:v>6.4</c:v>
                </c:pt>
                <c:pt idx="10">
                  <c:v>6.63</c:v>
                </c:pt>
              </c:numCache>
            </c:numRef>
          </c:val>
          <c:smooth val="1"/>
          <c:extLst>
            <c:ext xmlns:c16="http://schemas.microsoft.com/office/drawing/2014/chart" uri="{C3380CC4-5D6E-409C-BE32-E72D297353CC}">
              <c16:uniqueId val="{00000000-53EB-47E9-8A20-31A82101E01A}"/>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528754472"/>
        <c:axId val="528757712"/>
      </c:lineChart>
      <c:catAx>
        <c:axId val="528754472"/>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DE"/>
          </a:p>
        </c:txPr>
        <c:crossAx val="528757712"/>
        <c:crosses val="autoZero"/>
        <c:auto val="1"/>
        <c:lblAlgn val="ctr"/>
        <c:lblOffset val="100"/>
        <c:tickLblSkip val="2"/>
        <c:tickMarkSkip val="1"/>
        <c:noMultiLvlLbl val="0"/>
      </c:catAx>
      <c:valAx>
        <c:axId val="528757712"/>
        <c:scaling>
          <c:orientation val="minMax"/>
        </c:scaling>
        <c:delete val="0"/>
        <c:axPos val="l"/>
        <c:numFmt formatCode="#,##0.00&quot;m&quot;"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DE"/>
          </a:p>
        </c:txPr>
        <c:crossAx val="528754472"/>
        <c:crosses val="autoZero"/>
        <c:crossBetween val="midCat"/>
      </c:valAx>
      <c:spPr>
        <a:gradFill>
          <a:gsLst>
            <a:gs pos="100000">
              <a:schemeClr val="lt1">
                <a:lumMod val="95000"/>
              </a:schemeClr>
            </a:gs>
            <a:gs pos="0">
              <a:schemeClr val="lt1"/>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Tabelle1!$B$1</c:f>
              <c:strCache>
                <c:ptCount val="1"/>
                <c:pt idx="0">
                  <c:v>1 psi</c:v>
                </c:pt>
              </c:strCache>
            </c:strRef>
          </c:tx>
          <c:spPr>
            <a:ln w="57150" cap="rnd" cmpd="sng" algn="ctr">
              <a:solidFill>
                <a:srgbClr val="1E5B88"/>
              </a:solidFill>
              <a:round/>
            </a:ln>
            <a:effectLst/>
          </c:spPr>
          <c:marker>
            <c:symbol val="none"/>
          </c:marker>
          <c:cat>
            <c:strRef>
              <c:f>Tabelle1!$A$2:$A$12</c:f>
              <c:strCache>
                <c:ptCount val="11"/>
                <c:pt idx="0">
                  <c:v>100g</c:v>
                </c:pt>
                <c:pt idx="1">
                  <c:v>500g</c:v>
                </c:pt>
                <c:pt idx="2">
                  <c:v>1000g</c:v>
                </c:pt>
                <c:pt idx="3">
                  <c:v>1500g</c:v>
                </c:pt>
                <c:pt idx="4">
                  <c:v>2000g</c:v>
                </c:pt>
                <c:pt idx="5">
                  <c:v>2500g</c:v>
                </c:pt>
                <c:pt idx="6">
                  <c:v>3000g</c:v>
                </c:pt>
                <c:pt idx="7">
                  <c:v>3500g</c:v>
                </c:pt>
                <c:pt idx="8">
                  <c:v>4000g</c:v>
                </c:pt>
                <c:pt idx="9">
                  <c:v>4500g</c:v>
                </c:pt>
                <c:pt idx="10">
                  <c:v>5000g</c:v>
                </c:pt>
              </c:strCache>
            </c:strRef>
          </c:cat>
          <c:val>
            <c:numRef>
              <c:f>Tabelle1!$B$2:$B$12</c:f>
              <c:numCache>
                <c:formatCode>#,##0.00"m"</c:formatCode>
                <c:ptCount val="11"/>
                <c:pt idx="0">
                  <c:v>8.4</c:v>
                </c:pt>
                <c:pt idx="1">
                  <c:v>14.35</c:v>
                </c:pt>
                <c:pt idx="2">
                  <c:v>18.100000000000001</c:v>
                </c:pt>
                <c:pt idx="3">
                  <c:v>20.7</c:v>
                </c:pt>
                <c:pt idx="4">
                  <c:v>22.8</c:v>
                </c:pt>
                <c:pt idx="5">
                  <c:v>24.55</c:v>
                </c:pt>
                <c:pt idx="6">
                  <c:v>26.1</c:v>
                </c:pt>
                <c:pt idx="7">
                  <c:v>27.45</c:v>
                </c:pt>
                <c:pt idx="8">
                  <c:v>28.7</c:v>
                </c:pt>
                <c:pt idx="9">
                  <c:v>29.85</c:v>
                </c:pt>
                <c:pt idx="10">
                  <c:v>30.9</c:v>
                </c:pt>
              </c:numCache>
            </c:numRef>
          </c:val>
          <c:smooth val="1"/>
          <c:extLst>
            <c:ext xmlns:c16="http://schemas.microsoft.com/office/drawing/2014/chart" uri="{C3380CC4-5D6E-409C-BE32-E72D297353CC}">
              <c16:uniqueId val="{00000000-BAAF-448F-9853-B42C62F086E5}"/>
            </c:ext>
          </c:extLst>
        </c:ser>
        <c:ser>
          <c:idx val="1"/>
          <c:order val="1"/>
          <c:tx>
            <c:strRef>
              <c:f>Tabelle1!$C$1</c:f>
              <c:strCache>
                <c:ptCount val="1"/>
                <c:pt idx="0">
                  <c:v>2 psi</c:v>
                </c:pt>
              </c:strCache>
            </c:strRef>
          </c:tx>
          <c:spPr>
            <a:ln w="57150" cap="rnd" cmpd="sng" algn="ctr">
              <a:solidFill>
                <a:srgbClr val="9F7849"/>
              </a:solidFill>
              <a:round/>
            </a:ln>
            <a:effectLst/>
          </c:spPr>
          <c:marker>
            <c:symbol val="none"/>
          </c:marker>
          <c:cat>
            <c:strRef>
              <c:f>Tabelle1!$A$2:$A$12</c:f>
              <c:strCache>
                <c:ptCount val="11"/>
                <c:pt idx="0">
                  <c:v>100g</c:v>
                </c:pt>
                <c:pt idx="1">
                  <c:v>500g</c:v>
                </c:pt>
                <c:pt idx="2">
                  <c:v>1000g</c:v>
                </c:pt>
                <c:pt idx="3">
                  <c:v>1500g</c:v>
                </c:pt>
                <c:pt idx="4">
                  <c:v>2000g</c:v>
                </c:pt>
                <c:pt idx="5">
                  <c:v>2500g</c:v>
                </c:pt>
                <c:pt idx="6">
                  <c:v>3000g</c:v>
                </c:pt>
                <c:pt idx="7">
                  <c:v>3500g</c:v>
                </c:pt>
                <c:pt idx="8">
                  <c:v>4000g</c:v>
                </c:pt>
                <c:pt idx="9">
                  <c:v>4500g</c:v>
                </c:pt>
                <c:pt idx="10">
                  <c:v>5000g</c:v>
                </c:pt>
              </c:strCache>
            </c:strRef>
          </c:cat>
          <c:val>
            <c:numRef>
              <c:f>Tabelle1!$C$2:$C$12</c:f>
              <c:numCache>
                <c:formatCode>General</c:formatCode>
                <c:ptCount val="11"/>
                <c:pt idx="0">
                  <c:v>4.8899999999999997</c:v>
                </c:pt>
                <c:pt idx="1">
                  <c:v>8.36</c:v>
                </c:pt>
                <c:pt idx="2">
                  <c:v>10.54</c:v>
                </c:pt>
                <c:pt idx="3">
                  <c:v>12.06</c:v>
                </c:pt>
                <c:pt idx="4">
                  <c:v>13.27</c:v>
                </c:pt>
                <c:pt idx="5">
                  <c:v>14.3</c:v>
                </c:pt>
                <c:pt idx="6">
                  <c:v>15.19</c:v>
                </c:pt>
                <c:pt idx="7">
                  <c:v>15.99</c:v>
                </c:pt>
                <c:pt idx="8">
                  <c:v>16.72</c:v>
                </c:pt>
                <c:pt idx="9">
                  <c:v>17.39</c:v>
                </c:pt>
                <c:pt idx="10">
                  <c:v>18.010000000000002</c:v>
                </c:pt>
              </c:numCache>
            </c:numRef>
          </c:val>
          <c:smooth val="1"/>
          <c:extLst>
            <c:ext xmlns:c16="http://schemas.microsoft.com/office/drawing/2014/chart" uri="{C3380CC4-5D6E-409C-BE32-E72D297353CC}">
              <c16:uniqueId val="{00000001-BAAF-448F-9853-B42C62F086E5}"/>
            </c:ext>
          </c:extLst>
        </c:ser>
        <c:ser>
          <c:idx val="2"/>
          <c:order val="2"/>
          <c:tx>
            <c:strRef>
              <c:f>Tabelle1!$D$1</c:f>
              <c:strCache>
                <c:ptCount val="1"/>
                <c:pt idx="0">
                  <c:v>5 psi</c:v>
                </c:pt>
              </c:strCache>
            </c:strRef>
          </c:tx>
          <c:spPr>
            <a:ln w="57150" cap="rnd" cmpd="sng" algn="ctr">
              <a:solidFill>
                <a:srgbClr val="6D6A63"/>
              </a:solidFill>
              <a:round/>
            </a:ln>
            <a:effectLst/>
          </c:spPr>
          <c:marker>
            <c:symbol val="none"/>
          </c:marker>
          <c:cat>
            <c:strRef>
              <c:f>Tabelle1!$A$2:$A$12</c:f>
              <c:strCache>
                <c:ptCount val="11"/>
                <c:pt idx="0">
                  <c:v>100g</c:v>
                </c:pt>
                <c:pt idx="1">
                  <c:v>500g</c:v>
                </c:pt>
                <c:pt idx="2">
                  <c:v>1000g</c:v>
                </c:pt>
                <c:pt idx="3">
                  <c:v>1500g</c:v>
                </c:pt>
                <c:pt idx="4">
                  <c:v>2000g</c:v>
                </c:pt>
                <c:pt idx="5">
                  <c:v>2500g</c:v>
                </c:pt>
                <c:pt idx="6">
                  <c:v>3000g</c:v>
                </c:pt>
                <c:pt idx="7">
                  <c:v>3500g</c:v>
                </c:pt>
                <c:pt idx="8">
                  <c:v>4000g</c:v>
                </c:pt>
                <c:pt idx="9">
                  <c:v>4500g</c:v>
                </c:pt>
                <c:pt idx="10">
                  <c:v>5000g</c:v>
                </c:pt>
              </c:strCache>
            </c:strRef>
          </c:cat>
          <c:val>
            <c:numRef>
              <c:f>Tabelle1!$D$2:$D$12</c:f>
              <c:numCache>
                <c:formatCode>General</c:formatCode>
                <c:ptCount val="11"/>
                <c:pt idx="0">
                  <c:v>2.65</c:v>
                </c:pt>
                <c:pt idx="1">
                  <c:v>4.53</c:v>
                </c:pt>
                <c:pt idx="2">
                  <c:v>5.71</c:v>
                </c:pt>
                <c:pt idx="3">
                  <c:v>6.54</c:v>
                </c:pt>
                <c:pt idx="4">
                  <c:v>7.19</c:v>
                </c:pt>
                <c:pt idx="5">
                  <c:v>7.75</c:v>
                </c:pt>
                <c:pt idx="6">
                  <c:v>8.23</c:v>
                </c:pt>
                <c:pt idx="7">
                  <c:v>8.66</c:v>
                </c:pt>
                <c:pt idx="8">
                  <c:v>9.06</c:v>
                </c:pt>
                <c:pt idx="9">
                  <c:v>9.42</c:v>
                </c:pt>
                <c:pt idx="10">
                  <c:v>9.76</c:v>
                </c:pt>
              </c:numCache>
            </c:numRef>
          </c:val>
          <c:smooth val="1"/>
          <c:extLst>
            <c:ext xmlns:c16="http://schemas.microsoft.com/office/drawing/2014/chart" uri="{C3380CC4-5D6E-409C-BE32-E72D297353CC}">
              <c16:uniqueId val="{00000002-BAAF-448F-9853-B42C62F086E5}"/>
            </c:ext>
          </c:extLst>
        </c:ser>
        <c:ser>
          <c:idx val="3"/>
          <c:order val="3"/>
          <c:tx>
            <c:strRef>
              <c:f>Tabelle1!$E$1</c:f>
              <c:strCache>
                <c:ptCount val="1"/>
                <c:pt idx="0">
                  <c:v>10 psi</c:v>
                </c:pt>
              </c:strCache>
            </c:strRef>
          </c:tx>
          <c:spPr>
            <a:ln w="57150" cap="rnd" cmpd="sng" algn="ctr">
              <a:solidFill>
                <a:srgbClr val="A04B78"/>
              </a:solidFill>
              <a:round/>
            </a:ln>
            <a:effectLst/>
          </c:spPr>
          <c:marker>
            <c:symbol val="none"/>
          </c:marker>
          <c:cat>
            <c:strRef>
              <c:f>Tabelle1!$A$2:$A$12</c:f>
              <c:strCache>
                <c:ptCount val="11"/>
                <c:pt idx="0">
                  <c:v>100g</c:v>
                </c:pt>
                <c:pt idx="1">
                  <c:v>500g</c:v>
                </c:pt>
                <c:pt idx="2">
                  <c:v>1000g</c:v>
                </c:pt>
                <c:pt idx="3">
                  <c:v>1500g</c:v>
                </c:pt>
                <c:pt idx="4">
                  <c:v>2000g</c:v>
                </c:pt>
                <c:pt idx="5">
                  <c:v>2500g</c:v>
                </c:pt>
                <c:pt idx="6">
                  <c:v>3000g</c:v>
                </c:pt>
                <c:pt idx="7">
                  <c:v>3500g</c:v>
                </c:pt>
                <c:pt idx="8">
                  <c:v>4000g</c:v>
                </c:pt>
                <c:pt idx="9">
                  <c:v>4500g</c:v>
                </c:pt>
                <c:pt idx="10">
                  <c:v>5000g</c:v>
                </c:pt>
              </c:strCache>
            </c:strRef>
          </c:cat>
          <c:val>
            <c:numRef>
              <c:f>Tabelle1!$E$2:$E$12</c:f>
              <c:numCache>
                <c:formatCode>General</c:formatCode>
                <c:ptCount val="11"/>
                <c:pt idx="0">
                  <c:v>1.8</c:v>
                </c:pt>
                <c:pt idx="1">
                  <c:v>3.08</c:v>
                </c:pt>
                <c:pt idx="2">
                  <c:v>3.88</c:v>
                </c:pt>
                <c:pt idx="3">
                  <c:v>4.4400000000000004</c:v>
                </c:pt>
                <c:pt idx="4">
                  <c:v>4.8899999999999997</c:v>
                </c:pt>
                <c:pt idx="5">
                  <c:v>5.26</c:v>
                </c:pt>
                <c:pt idx="6">
                  <c:v>5.59</c:v>
                </c:pt>
                <c:pt idx="7">
                  <c:v>5.89</c:v>
                </c:pt>
                <c:pt idx="8">
                  <c:v>6.16</c:v>
                </c:pt>
                <c:pt idx="9">
                  <c:v>6.4</c:v>
                </c:pt>
                <c:pt idx="10">
                  <c:v>6.63</c:v>
                </c:pt>
              </c:numCache>
            </c:numRef>
          </c:val>
          <c:smooth val="1"/>
          <c:extLst>
            <c:ext xmlns:c16="http://schemas.microsoft.com/office/drawing/2014/chart" uri="{C3380CC4-5D6E-409C-BE32-E72D297353CC}">
              <c16:uniqueId val="{00000000-53EB-47E9-8A20-31A82101E01A}"/>
            </c:ext>
          </c:extLst>
        </c:ser>
        <c:ser>
          <c:idx val="4"/>
          <c:order val="4"/>
          <c:tx>
            <c:strRef>
              <c:f>Tabelle1!$F$1</c:f>
              <c:strCache>
                <c:ptCount val="1"/>
                <c:pt idx="0">
                  <c:v>Safety</c:v>
                </c:pt>
              </c:strCache>
            </c:strRef>
          </c:tx>
          <c:spPr>
            <a:ln w="57150" cap="rnd" cmpd="sng" algn="ctr">
              <a:solidFill>
                <a:srgbClr val="C00000"/>
              </a:solidFill>
              <a:round/>
            </a:ln>
            <a:effectLst/>
          </c:spPr>
          <c:marker>
            <c:symbol val="none"/>
          </c:marker>
          <c:cat>
            <c:strRef>
              <c:f>Tabelle1!$A$2:$A$12</c:f>
              <c:strCache>
                <c:ptCount val="11"/>
                <c:pt idx="0">
                  <c:v>100g</c:v>
                </c:pt>
                <c:pt idx="1">
                  <c:v>500g</c:v>
                </c:pt>
                <c:pt idx="2">
                  <c:v>1000g</c:v>
                </c:pt>
                <c:pt idx="3">
                  <c:v>1500g</c:v>
                </c:pt>
                <c:pt idx="4">
                  <c:v>2000g</c:v>
                </c:pt>
                <c:pt idx="5">
                  <c:v>2500g</c:v>
                </c:pt>
                <c:pt idx="6">
                  <c:v>3000g</c:v>
                </c:pt>
                <c:pt idx="7">
                  <c:v>3500g</c:v>
                </c:pt>
                <c:pt idx="8">
                  <c:v>4000g</c:v>
                </c:pt>
                <c:pt idx="9">
                  <c:v>4500g</c:v>
                </c:pt>
                <c:pt idx="10">
                  <c:v>5000g</c:v>
                </c:pt>
              </c:strCache>
            </c:strRef>
          </c:cat>
          <c:val>
            <c:numRef>
              <c:f>Tabelle1!$F$2:$F$12</c:f>
              <c:numCache>
                <c:formatCode>General</c:formatCode>
                <c:ptCount val="11"/>
                <c:pt idx="0">
                  <c:v>61</c:v>
                </c:pt>
                <c:pt idx="1">
                  <c:v>104</c:v>
                </c:pt>
                <c:pt idx="2">
                  <c:v>130</c:v>
                </c:pt>
                <c:pt idx="3">
                  <c:v>149</c:v>
                </c:pt>
                <c:pt idx="4">
                  <c:v>164</c:v>
                </c:pt>
                <c:pt idx="5">
                  <c:v>177</c:v>
                </c:pt>
                <c:pt idx="6">
                  <c:v>188</c:v>
                </c:pt>
                <c:pt idx="7">
                  <c:v>198</c:v>
                </c:pt>
                <c:pt idx="8">
                  <c:v>207</c:v>
                </c:pt>
                <c:pt idx="9">
                  <c:v>215</c:v>
                </c:pt>
                <c:pt idx="10">
                  <c:v>223</c:v>
                </c:pt>
              </c:numCache>
            </c:numRef>
          </c:val>
          <c:smooth val="0"/>
          <c:extLst>
            <c:ext xmlns:c16="http://schemas.microsoft.com/office/drawing/2014/chart" uri="{C3380CC4-5D6E-409C-BE32-E72D297353CC}">
              <c16:uniqueId val="{00000000-DD20-4950-9D92-635CA197C126}"/>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528754472"/>
        <c:axId val="528757712"/>
      </c:lineChart>
      <c:catAx>
        <c:axId val="528754472"/>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DE"/>
          </a:p>
        </c:txPr>
        <c:crossAx val="528757712"/>
        <c:crosses val="autoZero"/>
        <c:auto val="1"/>
        <c:lblAlgn val="ctr"/>
        <c:lblOffset val="100"/>
        <c:tickLblSkip val="2"/>
        <c:tickMarkSkip val="1"/>
        <c:noMultiLvlLbl val="0"/>
      </c:catAx>
      <c:valAx>
        <c:axId val="528757712"/>
        <c:scaling>
          <c:orientation val="minMax"/>
        </c:scaling>
        <c:delete val="0"/>
        <c:axPos val="l"/>
        <c:numFmt formatCode="#,##0.00&quot;m&quot;"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DE"/>
          </a:p>
        </c:txPr>
        <c:crossAx val="528754472"/>
        <c:crosses val="autoZero"/>
        <c:crossBetween val="midCat"/>
      </c:valAx>
      <c:spPr>
        <a:gradFill>
          <a:gsLst>
            <a:gs pos="100000">
              <a:schemeClr val="lt1">
                <a:lumMod val="95000"/>
              </a:schemeClr>
            </a:gs>
            <a:gs pos="0">
              <a:schemeClr val="lt1"/>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21</c:v>
                </c:pt>
              </c:strCache>
            </c:strRef>
          </c:tx>
          <c:spPr>
            <a:ln w="57150" cap="rnd">
              <a:solidFill>
                <a:srgbClr val="A04B78"/>
              </a:solidFill>
              <a:round/>
            </a:ln>
            <a:effectLst/>
          </c:spPr>
          <c:marker>
            <c:symbol val="none"/>
          </c:marker>
          <c:cat>
            <c:numRef>
              <c:f>Sheet1!$A$2:$A$11</c:f>
              <c:numCache>
                <c:formatCode>General</c:formatCode>
                <c:ptCount val="10"/>
                <c:pt idx="0">
                  <c:v>0</c:v>
                </c:pt>
                <c:pt idx="1">
                  <c:v>10</c:v>
                </c:pt>
                <c:pt idx="2">
                  <c:v>20</c:v>
                </c:pt>
                <c:pt idx="3">
                  <c:v>30</c:v>
                </c:pt>
                <c:pt idx="4">
                  <c:v>40</c:v>
                </c:pt>
                <c:pt idx="5">
                  <c:v>50</c:v>
                </c:pt>
                <c:pt idx="6">
                  <c:v>60</c:v>
                </c:pt>
                <c:pt idx="7">
                  <c:v>70</c:v>
                </c:pt>
                <c:pt idx="8">
                  <c:v>80</c:v>
                </c:pt>
                <c:pt idx="9">
                  <c:v>90</c:v>
                </c:pt>
              </c:numCache>
            </c:numRef>
          </c:cat>
          <c:val>
            <c:numRef>
              <c:f>Sheet1!$B$2:$B$11</c:f>
              <c:numCache>
                <c:formatCode>General</c:formatCode>
                <c:ptCount val="10"/>
                <c:pt idx="0">
                  <c:v>0</c:v>
                </c:pt>
                <c:pt idx="1">
                  <c:v>210</c:v>
                </c:pt>
                <c:pt idx="2">
                  <c:v>420</c:v>
                </c:pt>
                <c:pt idx="3">
                  <c:v>630</c:v>
                </c:pt>
                <c:pt idx="4">
                  <c:v>840</c:v>
                </c:pt>
                <c:pt idx="5">
                  <c:v>1050</c:v>
                </c:pt>
                <c:pt idx="6">
                  <c:v>1260</c:v>
                </c:pt>
                <c:pt idx="7">
                  <c:v>1470</c:v>
                </c:pt>
                <c:pt idx="8">
                  <c:v>1680</c:v>
                </c:pt>
                <c:pt idx="9">
                  <c:v>1890</c:v>
                </c:pt>
              </c:numCache>
            </c:numRef>
          </c:val>
          <c:smooth val="0"/>
          <c:extLst>
            <c:ext xmlns:c16="http://schemas.microsoft.com/office/drawing/2014/chart" uri="{C3380CC4-5D6E-409C-BE32-E72D297353CC}">
              <c16:uniqueId val="{00000000-51E6-42AB-9907-33E1EC63EA00}"/>
            </c:ext>
          </c:extLst>
        </c:ser>
        <c:ser>
          <c:idx val="1"/>
          <c:order val="1"/>
          <c:tx>
            <c:strRef>
              <c:f>Sheet1!$C$1</c:f>
              <c:strCache>
                <c:ptCount val="1"/>
                <c:pt idx="0">
                  <c:v>23</c:v>
                </c:pt>
              </c:strCache>
            </c:strRef>
          </c:tx>
          <c:spPr>
            <a:ln w="57150" cap="rnd">
              <a:solidFill>
                <a:srgbClr val="6D6A63"/>
              </a:solidFill>
              <a:round/>
            </a:ln>
            <a:effectLst/>
          </c:spPr>
          <c:marker>
            <c:symbol val="none"/>
          </c:marker>
          <c:cat>
            <c:numRef>
              <c:f>Sheet1!$A$2:$A$11</c:f>
              <c:numCache>
                <c:formatCode>General</c:formatCode>
                <c:ptCount val="10"/>
                <c:pt idx="0">
                  <c:v>0</c:v>
                </c:pt>
                <c:pt idx="1">
                  <c:v>10</c:v>
                </c:pt>
                <c:pt idx="2">
                  <c:v>20</c:v>
                </c:pt>
                <c:pt idx="3">
                  <c:v>30</c:v>
                </c:pt>
                <c:pt idx="4">
                  <c:v>40</c:v>
                </c:pt>
                <c:pt idx="5">
                  <c:v>50</c:v>
                </c:pt>
                <c:pt idx="6">
                  <c:v>60</c:v>
                </c:pt>
                <c:pt idx="7">
                  <c:v>70</c:v>
                </c:pt>
                <c:pt idx="8">
                  <c:v>80</c:v>
                </c:pt>
                <c:pt idx="9">
                  <c:v>90</c:v>
                </c:pt>
              </c:numCache>
            </c:numRef>
          </c:cat>
          <c:val>
            <c:numRef>
              <c:f>Sheet1!$C$2:$C$11</c:f>
              <c:numCache>
                <c:formatCode>General</c:formatCode>
                <c:ptCount val="10"/>
                <c:pt idx="0">
                  <c:v>0</c:v>
                </c:pt>
                <c:pt idx="1">
                  <c:v>230</c:v>
                </c:pt>
                <c:pt idx="2">
                  <c:v>460</c:v>
                </c:pt>
                <c:pt idx="3">
                  <c:v>690</c:v>
                </c:pt>
                <c:pt idx="4">
                  <c:v>920</c:v>
                </c:pt>
                <c:pt idx="5">
                  <c:v>1150</c:v>
                </c:pt>
                <c:pt idx="6">
                  <c:v>1380</c:v>
                </c:pt>
                <c:pt idx="7">
                  <c:v>1610</c:v>
                </c:pt>
                <c:pt idx="8">
                  <c:v>1840</c:v>
                </c:pt>
                <c:pt idx="9">
                  <c:v>2070</c:v>
                </c:pt>
              </c:numCache>
            </c:numRef>
          </c:val>
          <c:smooth val="0"/>
          <c:extLst>
            <c:ext xmlns:c16="http://schemas.microsoft.com/office/drawing/2014/chart" uri="{C3380CC4-5D6E-409C-BE32-E72D297353CC}">
              <c16:uniqueId val="{00000001-51E6-42AB-9907-33E1EC63EA00}"/>
            </c:ext>
          </c:extLst>
        </c:ser>
        <c:ser>
          <c:idx val="2"/>
          <c:order val="2"/>
          <c:tx>
            <c:strRef>
              <c:f>Sheet1!$D$1</c:f>
              <c:strCache>
                <c:ptCount val="1"/>
                <c:pt idx="0">
                  <c:v>39</c:v>
                </c:pt>
              </c:strCache>
            </c:strRef>
          </c:tx>
          <c:spPr>
            <a:ln w="57150" cap="rnd">
              <a:solidFill>
                <a:srgbClr val="9F7849"/>
              </a:solidFill>
              <a:round/>
            </a:ln>
            <a:effectLst/>
          </c:spPr>
          <c:marker>
            <c:symbol val="none"/>
          </c:marker>
          <c:cat>
            <c:numRef>
              <c:f>Sheet1!$A$2:$A$11</c:f>
              <c:numCache>
                <c:formatCode>General</c:formatCode>
                <c:ptCount val="10"/>
                <c:pt idx="0">
                  <c:v>0</c:v>
                </c:pt>
                <c:pt idx="1">
                  <c:v>10</c:v>
                </c:pt>
                <c:pt idx="2">
                  <c:v>20</c:v>
                </c:pt>
                <c:pt idx="3">
                  <c:v>30</c:v>
                </c:pt>
                <c:pt idx="4">
                  <c:v>40</c:v>
                </c:pt>
                <c:pt idx="5">
                  <c:v>50</c:v>
                </c:pt>
                <c:pt idx="6">
                  <c:v>60</c:v>
                </c:pt>
                <c:pt idx="7">
                  <c:v>70</c:v>
                </c:pt>
                <c:pt idx="8">
                  <c:v>80</c:v>
                </c:pt>
                <c:pt idx="9">
                  <c:v>90</c:v>
                </c:pt>
              </c:numCache>
            </c:numRef>
          </c:cat>
          <c:val>
            <c:numRef>
              <c:f>Sheet1!$D$2:$D$11</c:f>
              <c:numCache>
                <c:formatCode>General</c:formatCode>
                <c:ptCount val="10"/>
                <c:pt idx="0">
                  <c:v>0</c:v>
                </c:pt>
                <c:pt idx="1">
                  <c:v>390</c:v>
                </c:pt>
                <c:pt idx="2">
                  <c:v>780</c:v>
                </c:pt>
                <c:pt idx="3">
                  <c:v>1170</c:v>
                </c:pt>
                <c:pt idx="4">
                  <c:v>1560</c:v>
                </c:pt>
                <c:pt idx="5">
                  <c:v>1950</c:v>
                </c:pt>
                <c:pt idx="6">
                  <c:v>2340</c:v>
                </c:pt>
                <c:pt idx="7">
                  <c:v>2730</c:v>
                </c:pt>
                <c:pt idx="8">
                  <c:v>3120</c:v>
                </c:pt>
                <c:pt idx="9">
                  <c:v>3510</c:v>
                </c:pt>
              </c:numCache>
            </c:numRef>
          </c:val>
          <c:smooth val="0"/>
          <c:extLst>
            <c:ext xmlns:c16="http://schemas.microsoft.com/office/drawing/2014/chart" uri="{C3380CC4-5D6E-409C-BE32-E72D297353CC}">
              <c16:uniqueId val="{00000002-51E6-42AB-9907-33E1EC63EA00}"/>
            </c:ext>
          </c:extLst>
        </c:ser>
        <c:ser>
          <c:idx val="3"/>
          <c:order val="3"/>
          <c:tx>
            <c:strRef>
              <c:f>Sheet1!$E$1</c:f>
              <c:strCache>
                <c:ptCount val="1"/>
                <c:pt idx="0">
                  <c:v>97</c:v>
                </c:pt>
              </c:strCache>
            </c:strRef>
          </c:tx>
          <c:spPr>
            <a:ln w="57150" cap="rnd">
              <a:solidFill>
                <a:srgbClr val="1E5B88"/>
              </a:solidFill>
              <a:round/>
            </a:ln>
            <a:effectLst/>
          </c:spPr>
          <c:marker>
            <c:symbol val="none"/>
          </c:marker>
          <c:cat>
            <c:numRef>
              <c:f>Sheet1!$A$2:$A$11</c:f>
              <c:numCache>
                <c:formatCode>General</c:formatCode>
                <c:ptCount val="10"/>
                <c:pt idx="0">
                  <c:v>0</c:v>
                </c:pt>
                <c:pt idx="1">
                  <c:v>10</c:v>
                </c:pt>
                <c:pt idx="2">
                  <c:v>20</c:v>
                </c:pt>
                <c:pt idx="3">
                  <c:v>30</c:v>
                </c:pt>
                <c:pt idx="4">
                  <c:v>40</c:v>
                </c:pt>
                <c:pt idx="5">
                  <c:v>50</c:v>
                </c:pt>
                <c:pt idx="6">
                  <c:v>60</c:v>
                </c:pt>
                <c:pt idx="7">
                  <c:v>70</c:v>
                </c:pt>
                <c:pt idx="8">
                  <c:v>80</c:v>
                </c:pt>
                <c:pt idx="9">
                  <c:v>90</c:v>
                </c:pt>
              </c:numCache>
            </c:numRef>
          </c:cat>
          <c:val>
            <c:numRef>
              <c:f>Sheet1!$E$2:$E$11</c:f>
              <c:numCache>
                <c:formatCode>General</c:formatCode>
                <c:ptCount val="10"/>
                <c:pt idx="0">
                  <c:v>0</c:v>
                </c:pt>
                <c:pt idx="1">
                  <c:v>970</c:v>
                </c:pt>
                <c:pt idx="2">
                  <c:v>1940</c:v>
                </c:pt>
                <c:pt idx="3">
                  <c:v>2910</c:v>
                </c:pt>
                <c:pt idx="4">
                  <c:v>3880</c:v>
                </c:pt>
                <c:pt idx="5">
                  <c:v>4850</c:v>
                </c:pt>
                <c:pt idx="6">
                  <c:v>5820</c:v>
                </c:pt>
                <c:pt idx="7">
                  <c:v>6790</c:v>
                </c:pt>
                <c:pt idx="8">
                  <c:v>7760</c:v>
                </c:pt>
                <c:pt idx="9">
                  <c:v>8730</c:v>
                </c:pt>
              </c:numCache>
            </c:numRef>
          </c:val>
          <c:smooth val="0"/>
          <c:extLst>
            <c:ext xmlns:c16="http://schemas.microsoft.com/office/drawing/2014/chart" uri="{C3380CC4-5D6E-409C-BE32-E72D297353CC}">
              <c16:uniqueId val="{00000003-51E6-42AB-9907-33E1EC63EA00}"/>
            </c:ext>
          </c:extLst>
        </c:ser>
        <c:dLbls>
          <c:showLegendKey val="0"/>
          <c:showVal val="0"/>
          <c:showCatName val="0"/>
          <c:showSerName val="0"/>
          <c:showPercent val="0"/>
          <c:showBubbleSize val="0"/>
        </c:dLbls>
        <c:smooth val="0"/>
        <c:axId val="1423718192"/>
        <c:axId val="1364362224"/>
      </c:lineChart>
      <c:catAx>
        <c:axId val="142371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DE"/>
          </a:p>
        </c:txPr>
        <c:crossAx val="1364362224"/>
        <c:crosses val="autoZero"/>
        <c:auto val="1"/>
        <c:lblAlgn val="ctr"/>
        <c:lblOffset val="100"/>
        <c:noMultiLvlLbl val="0"/>
      </c:catAx>
      <c:valAx>
        <c:axId val="1364362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DE"/>
          </a:p>
        </c:txPr>
        <c:crossAx val="1423718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B786E7-C933-4F76-BDAF-D9435E8587FF}" type="datetimeFigureOut">
              <a:rPr lang="en-GB" smtClean="0"/>
              <a:t>11/04/2024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41F150-E69B-4A91-8F1B-42D3D67FC72A}" type="slidenum">
              <a:rPr lang="en-GB" smtClean="0"/>
              <a:t>‹#›</a:t>
            </a:fld>
            <a:endParaRPr lang="en-GB"/>
          </a:p>
        </p:txBody>
      </p:sp>
    </p:spTree>
    <p:extLst>
      <p:ext uri="{BB962C8B-B14F-4D97-AF65-F5344CB8AC3E}">
        <p14:creationId xmlns:p14="http://schemas.microsoft.com/office/powerpoint/2010/main" val="1513963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6841F150-E69B-4A91-8F1B-42D3D67FC72A}" type="slidenum">
              <a:rPr lang="en-GB" smtClean="0"/>
              <a:t>1</a:t>
            </a:fld>
            <a:endParaRPr lang="en-GB"/>
          </a:p>
        </p:txBody>
      </p:sp>
    </p:spTree>
    <p:extLst>
      <p:ext uri="{BB962C8B-B14F-4D97-AF65-F5344CB8AC3E}">
        <p14:creationId xmlns:p14="http://schemas.microsoft.com/office/powerpoint/2010/main" val="2542056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Although this image has been taken under optimal conditions (no drone movement, perfect lighting), and in-flight images may offer lesser quality, we can conclude that drones with sophisticated camera equipment pose a serious threat to proprietary or classified information. Many workplaces also have white boards mounted to the walls with notes written in way larger size than 10- or 12-point document printouts. </a:t>
            </a:r>
            <a:endParaRPr lang="en-DE" dirty="0"/>
          </a:p>
        </p:txBody>
      </p:sp>
      <p:sp>
        <p:nvSpPr>
          <p:cNvPr id="4" name="Slide Number Placeholder 3"/>
          <p:cNvSpPr>
            <a:spLocks noGrp="1"/>
          </p:cNvSpPr>
          <p:nvPr>
            <p:ph type="sldNum" sz="quarter" idx="5"/>
          </p:nvPr>
        </p:nvSpPr>
        <p:spPr/>
        <p:txBody>
          <a:bodyPr/>
          <a:lstStyle/>
          <a:p>
            <a:fld id="{6841F150-E69B-4A91-8F1B-42D3D67FC72A}" type="slidenum">
              <a:rPr lang="en-GB" smtClean="0"/>
              <a:t>13</a:t>
            </a:fld>
            <a:endParaRPr lang="en-GB"/>
          </a:p>
        </p:txBody>
      </p:sp>
    </p:spTree>
    <p:extLst>
      <p:ext uri="{BB962C8B-B14F-4D97-AF65-F5344CB8AC3E}">
        <p14:creationId xmlns:p14="http://schemas.microsoft.com/office/powerpoint/2010/main" val="3866988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We can mitigate or even avoid being observed by a drone outside quite easily and at no cost</a:t>
            </a:r>
          </a:p>
          <a:p>
            <a:pPr marL="628650" lvl="1" indent="-171450">
              <a:buFont typeface="Arial" panose="020B0604020202020204" pitchFamily="34" charset="0"/>
              <a:buChar char="•"/>
            </a:pPr>
            <a:r>
              <a:rPr lang="en-GB" dirty="0"/>
              <a:t>When a drone is sighted lock the computer screen and leave the room (be fast, it may carry explosives, more on that later)</a:t>
            </a:r>
          </a:p>
          <a:p>
            <a:pPr marL="628650" lvl="1" indent="-171450">
              <a:buFont typeface="Arial" panose="020B0604020202020204" pitchFamily="34" charset="0"/>
              <a:buChar char="•"/>
            </a:pPr>
            <a:r>
              <a:rPr lang="en-GB" dirty="0"/>
              <a:t>Curtains and shutters should always be positioned to deny observation form the outside</a:t>
            </a:r>
          </a:p>
          <a:p>
            <a:pPr marL="628650" lvl="1" indent="-171450">
              <a:buFont typeface="Arial" panose="020B0604020202020204" pitchFamily="34" charset="0"/>
              <a:buChar char="•"/>
            </a:pPr>
            <a:r>
              <a:rPr lang="en-GB" dirty="0"/>
              <a:t>Sensitive document should always be covered with a blank/unclassified top page. It is a good practice to staple a blank page to any classified/proprietary documents.</a:t>
            </a:r>
          </a:p>
          <a:p>
            <a:pPr marL="628650" lvl="1" indent="-171450">
              <a:buFont typeface="Arial" panose="020B0604020202020204" pitchFamily="34" charset="0"/>
              <a:buChar char="•"/>
            </a:pPr>
            <a:endParaRPr lang="en-GB" dirty="0"/>
          </a:p>
          <a:p>
            <a:pPr marL="171450" lvl="0" indent="-171450">
              <a:buFont typeface="Arial" panose="020B0604020202020204" pitchFamily="34" charset="0"/>
              <a:buChar char="•"/>
            </a:pPr>
            <a:r>
              <a:rPr lang="en-GB" dirty="0"/>
              <a:t>Your organization can also help preparing for drone incidents</a:t>
            </a:r>
          </a:p>
          <a:p>
            <a:pPr marL="628650" lvl="1" indent="-171450">
              <a:buFont typeface="Arial" panose="020B0604020202020204" pitchFamily="34" charset="0"/>
              <a:buChar char="•"/>
            </a:pPr>
            <a:r>
              <a:rPr lang="en-GB" dirty="0"/>
              <a:t>Arrange the workplace that no computer screen faces the window (removes the need to lock the screen if a drone is outside, hence, gains time for evacuation)</a:t>
            </a:r>
          </a:p>
          <a:p>
            <a:pPr marL="628650" lvl="1" indent="-171450">
              <a:buFont typeface="Arial" panose="020B0604020202020204" pitchFamily="34" charset="0"/>
              <a:buChar char="•"/>
            </a:pPr>
            <a:r>
              <a:rPr lang="en-GB" dirty="0"/>
              <a:t>Install window blinds in all offices (very little cost of 20-50 Euros per window, huge effect)</a:t>
            </a:r>
          </a:p>
          <a:p>
            <a:pPr marL="628650" lvl="1" indent="-171450">
              <a:buFont typeface="Arial" panose="020B0604020202020204" pitchFamily="34" charset="0"/>
              <a:buChar char="•"/>
            </a:pPr>
            <a:r>
              <a:rPr lang="en-GB" dirty="0"/>
              <a:t>If desks cannot be arranged in a way that screens face away from windows, install privacy screen filters (foil on the screen) that limits the viewing angle to usually 30 degrees from the main screen axis. People (and drones) outside of the 30 degrees will only see a black screen.</a:t>
            </a:r>
          </a:p>
          <a:p>
            <a:pPr marL="628650" lvl="1" indent="-171450">
              <a:buFont typeface="Arial" panose="020B0604020202020204" pitchFamily="34" charset="0"/>
              <a:buChar char="•"/>
            </a:pPr>
            <a:r>
              <a:rPr lang="en-GB" dirty="0"/>
              <a:t>Similar to a cover for documents on the desk, all white boards and flip charts should also have one. With a bit of creativity, these covers can also have some use, for example, as a calendar page, a company advertisement, or a nice picture. There are also professional solutions for white board covers, but that investment (about 300 Euros each) could be saved.</a:t>
            </a:r>
          </a:p>
          <a:p>
            <a:pPr marL="628650" lvl="1" indent="-171450">
              <a:buFont typeface="Arial" panose="020B0604020202020204" pitchFamily="34" charset="0"/>
              <a:buChar char="•"/>
            </a:pPr>
            <a:r>
              <a:rPr lang="en-GB" dirty="0"/>
              <a:t>Lastly, a clean desk policy is a good organizational measure (if enforced) to prevent drones from spying after business hours. If nothing is lying around, nothing can be filmed. Of note: you may want to keep shutters open so guards can see flashlights/burglars at night, instead of closing them and blocking all view from the outside. (situation dependent)</a:t>
            </a:r>
          </a:p>
        </p:txBody>
      </p:sp>
      <p:sp>
        <p:nvSpPr>
          <p:cNvPr id="4" name="Slide Number Placeholder 3"/>
          <p:cNvSpPr>
            <a:spLocks noGrp="1"/>
          </p:cNvSpPr>
          <p:nvPr>
            <p:ph type="sldNum" sz="quarter" idx="5"/>
          </p:nvPr>
        </p:nvSpPr>
        <p:spPr/>
        <p:txBody>
          <a:bodyPr/>
          <a:lstStyle/>
          <a:p>
            <a:fld id="{6841F150-E69B-4A91-8F1B-42D3D67FC72A}" type="slidenum">
              <a:rPr lang="en-GB" smtClean="0"/>
              <a:t>14</a:t>
            </a:fld>
            <a:endParaRPr lang="en-GB"/>
          </a:p>
        </p:txBody>
      </p:sp>
    </p:spTree>
    <p:extLst>
      <p:ext uri="{BB962C8B-B14F-4D97-AF65-F5344CB8AC3E}">
        <p14:creationId xmlns:p14="http://schemas.microsoft.com/office/powerpoint/2010/main" val="390421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slide shows a Ukrainian soldier mounting a hand grenade to a commercial drone, likely a DJI Mavic 2 or 3.</a:t>
            </a:r>
          </a:p>
          <a:p>
            <a:pPr marL="171450" indent="-171450">
              <a:buFont typeface="Arial" panose="020B0604020202020204" pitchFamily="34" charset="0"/>
              <a:buChar char="•"/>
            </a:pPr>
            <a:r>
              <a:rPr lang="en-GB" dirty="0"/>
              <a:t>Drones can carry small but reasonable amounts of explosives, that are sufficient to cause harm. Less than 100g of TNT can already be lethal if detonated close to the human body.</a:t>
            </a:r>
          </a:p>
        </p:txBody>
      </p:sp>
      <p:sp>
        <p:nvSpPr>
          <p:cNvPr id="4" name="Slide Number Placeholder 3"/>
          <p:cNvSpPr>
            <a:spLocks noGrp="1"/>
          </p:cNvSpPr>
          <p:nvPr>
            <p:ph type="sldNum" sz="quarter" idx="5"/>
          </p:nvPr>
        </p:nvSpPr>
        <p:spPr/>
        <p:txBody>
          <a:bodyPr/>
          <a:lstStyle/>
          <a:p>
            <a:fld id="{6841F150-E69B-4A91-8F1B-42D3D67FC72A}" type="slidenum">
              <a:rPr lang="en-GB" smtClean="0"/>
              <a:t>16</a:t>
            </a:fld>
            <a:endParaRPr lang="en-GB"/>
          </a:p>
        </p:txBody>
      </p:sp>
    </p:spTree>
    <p:extLst>
      <p:ext uri="{BB962C8B-B14F-4D97-AF65-F5344CB8AC3E}">
        <p14:creationId xmlns:p14="http://schemas.microsoft.com/office/powerpoint/2010/main" val="4085909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This diagram has three axes. </a:t>
            </a:r>
          </a:p>
          <a:p>
            <a:pPr marL="628650" lvl="1" indent="-171450">
              <a:buFont typeface="Arial" panose="020B0604020202020204" pitchFamily="34" charset="0"/>
              <a:buChar char="•"/>
            </a:pPr>
            <a:r>
              <a:rPr lang="en-GB" dirty="0"/>
              <a:t>Left: the distance of a potential explosion</a:t>
            </a:r>
          </a:p>
          <a:p>
            <a:pPr marL="628650" lvl="1" indent="-171450">
              <a:buFont typeface="Arial" panose="020B0604020202020204" pitchFamily="34" charset="0"/>
              <a:buChar char="•"/>
            </a:pPr>
            <a:r>
              <a:rPr lang="en-GB" dirty="0"/>
              <a:t>Bottom: the amount of explosives in grams</a:t>
            </a:r>
          </a:p>
          <a:p>
            <a:pPr marL="628650" lvl="1" indent="-171450">
              <a:buFont typeface="Arial" panose="020B0604020202020204" pitchFamily="34" charset="0"/>
              <a:buChar char="•"/>
            </a:pPr>
            <a:r>
              <a:rPr lang="en-GB" dirty="0"/>
              <a:t>Top: the maximum payload capacity of commercial drone models.</a:t>
            </a:r>
          </a:p>
          <a:p>
            <a:pPr marL="171450" lvl="0" indent="-171450">
              <a:buFont typeface="Arial" panose="020B0604020202020204" pitchFamily="34" charset="0"/>
              <a:buChar char="•"/>
            </a:pPr>
            <a:r>
              <a:rPr lang="en-GB" dirty="0"/>
              <a:t>1</a:t>
            </a:r>
            <a:r>
              <a:rPr lang="en-GB" baseline="30000" dirty="0"/>
              <a:t>st</a:t>
            </a:r>
            <a:r>
              <a:rPr lang="en-GB" dirty="0"/>
              <a:t> animation: The little red drone flies from top to bottom. An attacker would aim to bring the drone close to its target before detonating. In the diagram the drone stops at approx. 4m for better visualization. Worst case if of course a contact detonation.</a:t>
            </a:r>
          </a:p>
          <a:p>
            <a:pPr marL="171450" lvl="0" indent="-171450">
              <a:buFont typeface="Arial" panose="020B0604020202020204" pitchFamily="34" charset="0"/>
              <a:buChar char="•"/>
            </a:pPr>
            <a:r>
              <a:rPr lang="en-GB" dirty="0"/>
              <a:t>The four lines show the air overpressure resulting from an explosion, with the respective weight of TNT according to the bottom axis.</a:t>
            </a:r>
          </a:p>
          <a:p>
            <a:pPr marL="628650" lvl="1" indent="-171450">
              <a:buFont typeface="Arial" panose="020B0604020202020204" pitchFamily="34" charset="0"/>
              <a:buChar char="•"/>
            </a:pPr>
            <a:r>
              <a:rPr lang="en-GB" dirty="0"/>
              <a:t>“PSI” means “pounds per square inch”, which is the physical measure of air (over)pressure</a:t>
            </a:r>
          </a:p>
          <a:p>
            <a:pPr marL="628650" lvl="1" indent="-171450">
              <a:buFont typeface="Arial" panose="020B0604020202020204" pitchFamily="34" charset="0"/>
              <a:buChar char="•"/>
            </a:pPr>
            <a:r>
              <a:rPr lang="en-GB" dirty="0"/>
              <a:t>The closer the distance to the explosion, the higher the air pressure. </a:t>
            </a:r>
          </a:p>
          <a:p>
            <a:pPr marL="628650" lvl="1" indent="-171450">
              <a:buFont typeface="Arial" panose="020B0604020202020204" pitchFamily="34" charset="0"/>
              <a:buChar char="•"/>
            </a:pPr>
            <a:r>
              <a:rPr lang="en-GB" dirty="0"/>
              <a:t>At 1psi normal single pane window with a glass of 4mm usually breaks</a:t>
            </a:r>
          </a:p>
          <a:p>
            <a:pPr marL="628650" lvl="1" indent="-171450">
              <a:buFont typeface="Arial" panose="020B0604020202020204" pitchFamily="34" charset="0"/>
              <a:buChar char="•"/>
            </a:pPr>
            <a:r>
              <a:rPr lang="en-GB" dirty="0"/>
              <a:t>At 2psi wooden doors and non-hardened window frames my structurally fail and be blown out</a:t>
            </a:r>
          </a:p>
          <a:p>
            <a:pPr marL="628650" lvl="1" indent="-171450">
              <a:buFont typeface="Arial" panose="020B0604020202020204" pitchFamily="34" charset="0"/>
              <a:buChar char="•"/>
            </a:pPr>
            <a:r>
              <a:rPr lang="en-GB" dirty="0"/>
              <a:t>At 5psi the human eardrum rupture can occur. (5psi is a conservative value, any human body is different, and some may cope with more pressure.)</a:t>
            </a:r>
          </a:p>
          <a:p>
            <a:pPr marL="628650" lvl="1" indent="-171450">
              <a:buFont typeface="Arial" panose="020B0604020202020204" pitchFamily="34" charset="0"/>
              <a:buChar char="•"/>
            </a:pPr>
            <a:r>
              <a:rPr lang="en-GB" dirty="0"/>
              <a:t>At 10psi the air overpressure can damage concrete walls and humans subjected to the blast wave may suffer lethal injuries of inner organs.</a:t>
            </a:r>
          </a:p>
          <a:p>
            <a:pPr marL="171450" lvl="0" indent="-171450">
              <a:buFont typeface="Arial" panose="020B0604020202020204" pitchFamily="34" charset="0"/>
              <a:buChar char="•"/>
            </a:pPr>
            <a:r>
              <a:rPr lang="en-GB" dirty="0"/>
              <a:t>2</a:t>
            </a:r>
            <a:r>
              <a:rPr lang="en-GB" baseline="30000" dirty="0"/>
              <a:t>nd</a:t>
            </a:r>
            <a:r>
              <a:rPr lang="en-GB" dirty="0"/>
              <a:t> to 5</a:t>
            </a:r>
            <a:r>
              <a:rPr lang="en-GB" baseline="30000" dirty="0"/>
              <a:t>th</a:t>
            </a:r>
            <a:r>
              <a:rPr lang="en-GB" dirty="0"/>
              <a:t> animation: the different commercial drone models are shown with their maximum payload capacity. The vertical dotted lines crossing the “PSI-curves” show the estimated air overpressure if the drone detonates with its maximum lift capacity at a 4m distance of the target. We can clearly see (red dots) that even the smallest one (DJI Mini 2) can deliver enough explosives to severely harm humans. A DJI Phantom 4 carrying around 1kg of TNT could even break a wall. (the next slide shows the result of a live experiment)</a:t>
            </a:r>
            <a:endParaRPr lang="en-DE" dirty="0"/>
          </a:p>
        </p:txBody>
      </p:sp>
      <p:sp>
        <p:nvSpPr>
          <p:cNvPr id="4" name="Slide Number Placeholder 3"/>
          <p:cNvSpPr>
            <a:spLocks noGrp="1"/>
          </p:cNvSpPr>
          <p:nvPr>
            <p:ph type="sldNum" sz="quarter" idx="5"/>
          </p:nvPr>
        </p:nvSpPr>
        <p:spPr/>
        <p:txBody>
          <a:bodyPr/>
          <a:lstStyle/>
          <a:p>
            <a:fld id="{6841F150-E69B-4A91-8F1B-42D3D67FC72A}" type="slidenum">
              <a:rPr lang="en-GB" smtClean="0"/>
              <a:t>17</a:t>
            </a:fld>
            <a:endParaRPr lang="en-GB"/>
          </a:p>
        </p:txBody>
      </p:sp>
    </p:spTree>
    <p:extLst>
      <p:ext uri="{BB962C8B-B14F-4D97-AF65-F5344CB8AC3E}">
        <p14:creationId xmlns:p14="http://schemas.microsoft.com/office/powerpoint/2010/main" val="910237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University of the German Bundeswehr conducted live testing of small explosives versus concrete walls at close distance.</a:t>
            </a:r>
          </a:p>
          <a:p>
            <a:pPr marL="171450" indent="-171450">
              <a:buFont typeface="Arial" panose="020B0604020202020204" pitchFamily="34" charset="0"/>
              <a:buChar char="•"/>
            </a:pPr>
            <a:r>
              <a:rPr lang="en-GB" dirty="0"/>
              <a:t>The image show a contact detonation of 1kg SEMTEX, which equals approx. 1.5kg TNT (SEMTEX has a higher detonation velocity than TNT)</a:t>
            </a:r>
          </a:p>
          <a:p>
            <a:pPr marL="171450" indent="-171450">
              <a:buFont typeface="Arial" panose="020B0604020202020204" pitchFamily="34" charset="0"/>
              <a:buChar char="•"/>
            </a:pPr>
            <a:r>
              <a:rPr lang="en-GB" dirty="0"/>
              <a:t>Compared to the graph on the last slide, this is the expected result if a fully loaded Phantom 4 drone detonates on impact</a:t>
            </a:r>
          </a:p>
          <a:p>
            <a:pPr marL="171450" indent="-171450">
              <a:buFont typeface="Arial" panose="020B0604020202020204" pitchFamily="34" charset="0"/>
              <a:buChar char="•"/>
            </a:pPr>
            <a:r>
              <a:rPr lang="en-GB" dirty="0"/>
              <a:t>The velocity of the fragments has been measured with approx. 70m/s which equals 250km/h. The impact on the human body would be severe.</a:t>
            </a:r>
            <a:endParaRPr lang="en-DE" dirty="0"/>
          </a:p>
        </p:txBody>
      </p:sp>
      <p:sp>
        <p:nvSpPr>
          <p:cNvPr id="4" name="Slide Number Placeholder 3"/>
          <p:cNvSpPr>
            <a:spLocks noGrp="1"/>
          </p:cNvSpPr>
          <p:nvPr>
            <p:ph type="sldNum" sz="quarter" idx="5"/>
          </p:nvPr>
        </p:nvSpPr>
        <p:spPr/>
        <p:txBody>
          <a:bodyPr/>
          <a:lstStyle/>
          <a:p>
            <a:fld id="{6841F150-E69B-4A91-8F1B-42D3D67FC72A}" type="slidenum">
              <a:rPr lang="en-GB" smtClean="0"/>
              <a:t>18</a:t>
            </a:fld>
            <a:endParaRPr lang="en-GB"/>
          </a:p>
        </p:txBody>
      </p:sp>
    </p:spTree>
    <p:extLst>
      <p:ext uri="{BB962C8B-B14F-4D97-AF65-F5344CB8AC3E}">
        <p14:creationId xmlns:p14="http://schemas.microsoft.com/office/powerpoint/2010/main" val="2080099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is the starting point of the animation on the next one. Just proceed.</a:t>
            </a:r>
            <a:endParaRPr lang="en-DE" dirty="0"/>
          </a:p>
        </p:txBody>
      </p:sp>
      <p:sp>
        <p:nvSpPr>
          <p:cNvPr id="4" name="Slide Number Placeholder 3"/>
          <p:cNvSpPr>
            <a:spLocks noGrp="1"/>
          </p:cNvSpPr>
          <p:nvPr>
            <p:ph type="sldNum" sz="quarter" idx="5"/>
          </p:nvPr>
        </p:nvSpPr>
        <p:spPr/>
        <p:txBody>
          <a:bodyPr/>
          <a:lstStyle/>
          <a:p>
            <a:fld id="{6841F150-E69B-4A91-8F1B-42D3D67FC72A}" type="slidenum">
              <a:rPr lang="en-GB" smtClean="0"/>
              <a:t>19</a:t>
            </a:fld>
            <a:endParaRPr lang="en-GB"/>
          </a:p>
        </p:txBody>
      </p:sp>
    </p:spTree>
    <p:extLst>
      <p:ext uri="{BB962C8B-B14F-4D97-AF65-F5344CB8AC3E}">
        <p14:creationId xmlns:p14="http://schemas.microsoft.com/office/powerpoint/2010/main" val="618546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For a more comprehensive view, this slide shows the recommended safety distance to a free-field explosion.</a:t>
            </a:r>
          </a:p>
          <a:p>
            <a:pPr marL="171450" indent="-171450">
              <a:buFont typeface="Arial" panose="020B0604020202020204" pitchFamily="34" charset="0"/>
              <a:buChar char="•"/>
            </a:pPr>
            <a:r>
              <a:rPr lang="en-GB" dirty="0"/>
              <a:t>It does not count in fragmentation. Safety distances for fragments are 3-4 times higher.</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Main message: the worst place to be in case of a drone explosion is outside. You cannot run away from a drone, especially not getting far away enough to accommodate for the recommended safety distance. Drones are fast, certainly faster than you. (see next slide)</a:t>
            </a:r>
            <a:endParaRPr lang="en-DE" dirty="0"/>
          </a:p>
        </p:txBody>
      </p:sp>
      <p:sp>
        <p:nvSpPr>
          <p:cNvPr id="4" name="Slide Number Placeholder 3"/>
          <p:cNvSpPr>
            <a:spLocks noGrp="1"/>
          </p:cNvSpPr>
          <p:nvPr>
            <p:ph type="sldNum" sz="quarter" idx="5"/>
          </p:nvPr>
        </p:nvSpPr>
        <p:spPr/>
        <p:txBody>
          <a:bodyPr/>
          <a:lstStyle/>
          <a:p>
            <a:fld id="{6841F150-E69B-4A91-8F1B-42D3D67FC72A}" type="slidenum">
              <a:rPr lang="en-GB" smtClean="0"/>
              <a:t>20</a:t>
            </a:fld>
            <a:endParaRPr lang="en-GB"/>
          </a:p>
        </p:txBody>
      </p:sp>
    </p:spTree>
    <p:extLst>
      <p:ext uri="{BB962C8B-B14F-4D97-AF65-F5344CB8AC3E}">
        <p14:creationId xmlns:p14="http://schemas.microsoft.com/office/powerpoint/2010/main" val="42315790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lines show the time vs the distance covered for different drone models.</a:t>
            </a:r>
          </a:p>
          <a:p>
            <a:pPr marL="171450" indent="-171450">
              <a:buFont typeface="Arial" panose="020B0604020202020204" pitchFamily="34" charset="0"/>
              <a:buChar char="•"/>
            </a:pPr>
            <a:r>
              <a:rPr lang="en-GB" dirty="0"/>
              <a:t>The bars show the maximum (free-field, unobstructed) radio range between remote control and drone</a:t>
            </a:r>
          </a:p>
          <a:p>
            <a:pPr marL="171450" indent="-171450">
              <a:buFont typeface="Arial" panose="020B0604020202020204" pitchFamily="34" charset="0"/>
              <a:buChar char="•"/>
            </a:pPr>
            <a:r>
              <a:rPr lang="en-GB" dirty="0"/>
              <a:t>Standard drones (non-racing or FPV ones) typically need 45s to cover a distance of about 1km.</a:t>
            </a:r>
          </a:p>
          <a:p>
            <a:pPr marL="171450" indent="-171450">
              <a:buFont typeface="Arial" panose="020B0604020202020204" pitchFamily="34" charset="0"/>
              <a:buChar char="•"/>
            </a:pPr>
            <a:r>
              <a:rPr lang="en-GB" dirty="0"/>
              <a:t>Racing or FPV (First Person View) Drones are significantly faster and cover almost twice of that distance at the same time.</a:t>
            </a:r>
          </a:p>
          <a:p>
            <a:pPr marL="171450" indent="-171450">
              <a:buFont typeface="Arial" panose="020B0604020202020204" pitchFamily="34" charset="0"/>
              <a:buChar char="•"/>
            </a:pPr>
            <a:r>
              <a:rPr lang="en-GB" dirty="0"/>
              <a:t>Red Bull recently published a video of their new racing drone (intended to pursue and film Formula One racing cars) that can cover 4-5 times the distance at the same time.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Key message: if you receive a drone warning, act immediately. Even if drones are spotted at a distance, arrival (and potential impact) are a matter of seconds, rather than minutes.</a:t>
            </a:r>
          </a:p>
          <a:p>
            <a:pPr marL="171450" indent="-171450">
              <a:buFont typeface="Arial" panose="020B0604020202020204" pitchFamily="34" charset="0"/>
              <a:buChar char="•"/>
            </a:pPr>
            <a:endParaRPr lang="en-DE" dirty="0"/>
          </a:p>
        </p:txBody>
      </p:sp>
      <p:sp>
        <p:nvSpPr>
          <p:cNvPr id="4" name="Slide Number Placeholder 3"/>
          <p:cNvSpPr>
            <a:spLocks noGrp="1"/>
          </p:cNvSpPr>
          <p:nvPr>
            <p:ph type="sldNum" sz="quarter" idx="5"/>
          </p:nvPr>
        </p:nvSpPr>
        <p:spPr/>
        <p:txBody>
          <a:bodyPr/>
          <a:lstStyle/>
          <a:p>
            <a:fld id="{6841F150-E69B-4A91-8F1B-42D3D67FC72A}" type="slidenum">
              <a:rPr lang="en-GB" smtClean="0"/>
              <a:t>21</a:t>
            </a:fld>
            <a:endParaRPr lang="en-GB"/>
          </a:p>
        </p:txBody>
      </p:sp>
    </p:spTree>
    <p:extLst>
      <p:ext uri="{BB962C8B-B14F-4D97-AF65-F5344CB8AC3E}">
        <p14:creationId xmlns:p14="http://schemas.microsoft.com/office/powerpoint/2010/main" val="1561623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Mitigating potential effects from an explosion is crucial and may save your life</a:t>
            </a:r>
          </a:p>
          <a:p>
            <a:pPr marL="171450" indent="-171450">
              <a:buFont typeface="Arial" panose="020B0604020202020204" pitchFamily="34" charset="0"/>
              <a:buChar char="•"/>
            </a:pPr>
            <a:r>
              <a:rPr lang="en-GB" dirty="0"/>
              <a:t>The outer wall and especially the window are </a:t>
            </a:r>
            <a:r>
              <a:rPr lang="en-GB" u="sng" dirty="0"/>
              <a:t>not</a:t>
            </a:r>
            <a:r>
              <a:rPr lang="en-GB" dirty="0"/>
              <a:t> protecting you</a:t>
            </a:r>
          </a:p>
          <a:p>
            <a:pPr marL="171450" indent="-171450">
              <a:buFont typeface="Arial" panose="020B0604020202020204" pitchFamily="34" charset="0"/>
              <a:buChar char="•"/>
            </a:pPr>
            <a:r>
              <a:rPr lang="en-GB" dirty="0"/>
              <a:t>Leave the room immediately and seek shelter. Have at least one more wall in-between you and the outer walls/windows.</a:t>
            </a:r>
          </a:p>
          <a:p>
            <a:pPr marL="171450" indent="-171450">
              <a:buFont typeface="Arial" panose="020B0604020202020204" pitchFamily="34" charset="0"/>
              <a:buChar char="•"/>
            </a:pPr>
            <a:r>
              <a:rPr lang="en-GB" dirty="0"/>
              <a:t>Consider leaving some space between your office desk and your window. Blast decreases exponentially with distance, so just a few metres can make the difference between life and death.</a:t>
            </a:r>
          </a:p>
          <a:p>
            <a:pPr marL="171450" indent="-171450">
              <a:buFont typeface="Arial" panose="020B0604020202020204" pitchFamily="34" charset="0"/>
              <a:buChar char="•"/>
            </a:pPr>
            <a:r>
              <a:rPr lang="en-GB" dirty="0"/>
              <a:t>Do not leave the building – the drone is outside!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Your organization should establish dedicated assembly points for drone incidents. The “traditional” evacuation signs guide you outside where the drone is. JAPCC proposed a slightly altered evacuation sign to use for drone incident assembly point inside the building. </a:t>
            </a:r>
          </a:p>
          <a:p>
            <a:pPr marL="171450" indent="-171450">
              <a:buFont typeface="Arial" panose="020B0604020202020204" pitchFamily="34" charset="0"/>
              <a:buChar char="•"/>
            </a:pPr>
            <a:r>
              <a:rPr lang="en-GB" dirty="0"/>
              <a:t>The drone incident assembly point(s) should be easy to reach for your staff and not face any outer walls or windows. </a:t>
            </a:r>
          </a:p>
          <a:p>
            <a:pPr marL="171450" indent="-171450">
              <a:buFont typeface="Arial" panose="020B0604020202020204" pitchFamily="34" charset="0"/>
              <a:buChar char="•"/>
            </a:pPr>
            <a:r>
              <a:rPr lang="en-GB" dirty="0"/>
              <a:t>It is also a good idea to assemble fire extinguishers, first aid kits and a telephone (to warn others, report the incident) at these locations.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Evacuation/leaving the room/station may not always be an option (emergency centres, control rooms, guard posts). Some places may not be evacuated fast enough (dining halls, conference rooms). In these cases, hardening the infrastructure must be considered. </a:t>
            </a:r>
            <a:endParaRPr lang="en-DE" dirty="0"/>
          </a:p>
        </p:txBody>
      </p:sp>
      <p:sp>
        <p:nvSpPr>
          <p:cNvPr id="4" name="Slide Number Placeholder 3"/>
          <p:cNvSpPr>
            <a:spLocks noGrp="1"/>
          </p:cNvSpPr>
          <p:nvPr>
            <p:ph type="sldNum" sz="quarter" idx="5"/>
          </p:nvPr>
        </p:nvSpPr>
        <p:spPr/>
        <p:txBody>
          <a:bodyPr/>
          <a:lstStyle/>
          <a:p>
            <a:fld id="{6841F150-E69B-4A91-8F1B-42D3D67FC72A}" type="slidenum">
              <a:rPr lang="en-GB" smtClean="0"/>
              <a:t>22</a:t>
            </a:fld>
            <a:endParaRPr lang="en-GB"/>
          </a:p>
        </p:txBody>
      </p:sp>
    </p:spTree>
    <p:extLst>
      <p:ext uri="{BB962C8B-B14F-4D97-AF65-F5344CB8AC3E}">
        <p14:creationId xmlns:p14="http://schemas.microsoft.com/office/powerpoint/2010/main" val="2360714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image shows a “Wi-Fi Pineapple” mounted below a drone. This hacking device is an altered version of the </a:t>
            </a:r>
            <a:r>
              <a:rPr lang="en-GB" dirty="0" err="1"/>
              <a:t>RaspberryPi</a:t>
            </a:r>
            <a:r>
              <a:rPr lang="en-GB" dirty="0"/>
              <a:t> and can be purchased online for as little as 139 Euros from Amazon or directly from HAK5, the manufacturer.</a:t>
            </a:r>
          </a:p>
          <a:p>
            <a:endParaRPr lang="en-GB" dirty="0"/>
          </a:p>
          <a:p>
            <a:r>
              <a:rPr lang="en-GB" dirty="0"/>
              <a:t>This hacking tool detects mobile phones in its range, and it can fake the wireless networks your mobile phone is looking for. For example, you recently visited a Starbucks and you have connected to their free Wi-Fi. From then on, your phone will repeatedly look out for that Starbucks Wi-Fi (and all other known Wi-Fis) if it wants to connect to the internet. The drone will pick-up that search and fakes exactly what your phone is looking for. So be suspicious, if you have a Starbucks Wi-Fi at your workplace (if not working at Starbucks).</a:t>
            </a:r>
          </a:p>
          <a:p>
            <a:endParaRPr lang="en-GB" dirty="0"/>
          </a:p>
          <a:p>
            <a:r>
              <a:rPr lang="en-GB" dirty="0"/>
              <a:t>Of note: it does not require a drone for this attack. The drone is just the transport device. Any internet café or other public place can be subject to such an attack. The nice person sitting with his/her laptop in the corner of the café may try to hack your mobile phone while smiling at you. </a:t>
            </a:r>
            <a:endParaRPr lang="en-DE" dirty="0"/>
          </a:p>
        </p:txBody>
      </p:sp>
      <p:sp>
        <p:nvSpPr>
          <p:cNvPr id="4" name="Slide Number Placeholder 3"/>
          <p:cNvSpPr>
            <a:spLocks noGrp="1"/>
          </p:cNvSpPr>
          <p:nvPr>
            <p:ph type="sldNum" sz="quarter" idx="5"/>
          </p:nvPr>
        </p:nvSpPr>
        <p:spPr/>
        <p:txBody>
          <a:bodyPr/>
          <a:lstStyle/>
          <a:p>
            <a:fld id="{6841F150-E69B-4A91-8F1B-42D3D67FC72A}" type="slidenum">
              <a:rPr lang="en-GB" smtClean="0"/>
              <a:t>24</a:t>
            </a:fld>
            <a:endParaRPr lang="en-GB"/>
          </a:p>
        </p:txBody>
      </p:sp>
    </p:spTree>
    <p:extLst>
      <p:ext uri="{BB962C8B-B14F-4D97-AF65-F5344CB8AC3E}">
        <p14:creationId xmlns:p14="http://schemas.microsoft.com/office/powerpoint/2010/main" val="2479919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This slide is to raise awareness of the problem. Usually, participants which are asked these questions do not have an answer (or at least a good one).</a:t>
            </a:r>
          </a:p>
          <a:p>
            <a:pPr marL="171450" indent="-171450">
              <a:buFont typeface="Arial" panose="020B0604020202020204" pitchFamily="34" charset="0"/>
              <a:buChar char="•"/>
            </a:pPr>
            <a:r>
              <a:rPr lang="en-GB" dirty="0"/>
              <a:t>The Emergency Exit sign has been altered to also visualize the problem. (where do you evacuate to in case of a drone?)</a:t>
            </a:r>
            <a:endParaRPr lang="en-DE" dirty="0"/>
          </a:p>
        </p:txBody>
      </p:sp>
      <p:sp>
        <p:nvSpPr>
          <p:cNvPr id="4" name="Slide Number Placeholder 3"/>
          <p:cNvSpPr>
            <a:spLocks noGrp="1"/>
          </p:cNvSpPr>
          <p:nvPr>
            <p:ph type="sldNum" sz="quarter" idx="5"/>
          </p:nvPr>
        </p:nvSpPr>
        <p:spPr/>
        <p:txBody>
          <a:bodyPr/>
          <a:lstStyle/>
          <a:p>
            <a:fld id="{6841F150-E69B-4A91-8F1B-42D3D67FC72A}" type="slidenum">
              <a:rPr lang="en-GB" smtClean="0"/>
              <a:t>4</a:t>
            </a:fld>
            <a:endParaRPr lang="en-GB"/>
          </a:p>
        </p:txBody>
      </p:sp>
    </p:spTree>
    <p:extLst>
      <p:ext uri="{BB962C8B-B14F-4D97-AF65-F5344CB8AC3E}">
        <p14:creationId xmlns:p14="http://schemas.microsoft.com/office/powerpoint/2010/main" val="37615243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screenshot of the </a:t>
            </a:r>
            <a:r>
              <a:rPr lang="en-GB" dirty="0" err="1"/>
              <a:t>WiFi</a:t>
            </a:r>
            <a:r>
              <a:rPr lang="en-GB" dirty="0"/>
              <a:t> Pineapple’s Web Interface during a Live Testing at the JAPCC’s Premises.</a:t>
            </a:r>
          </a:p>
          <a:p>
            <a:pPr marL="171450" indent="-171450">
              <a:buFont typeface="Arial" panose="020B0604020202020204" pitchFamily="34" charset="0"/>
              <a:buChar char="•"/>
            </a:pPr>
            <a:r>
              <a:rPr lang="en-GB" dirty="0"/>
              <a:t>On the top left you can see that it caught 19 SSIDs (Wi-Fi names) from phones looking for them</a:t>
            </a:r>
          </a:p>
          <a:p>
            <a:pPr marL="171450" indent="-171450">
              <a:buFont typeface="Arial" panose="020B0604020202020204" pitchFamily="34" charset="0"/>
              <a:buChar char="•"/>
            </a:pPr>
            <a:r>
              <a:rPr lang="en-GB" dirty="0"/>
              <a:t>The drone had faked one of the Wi-Fis and made one phone connect to it (Clients connected)</a:t>
            </a:r>
          </a:p>
          <a:p>
            <a:pPr marL="171450" indent="-171450">
              <a:buFont typeface="Arial" panose="020B0604020202020204" pitchFamily="34" charset="0"/>
              <a:buChar char="•"/>
            </a:pPr>
            <a:r>
              <a:rPr lang="en-GB" dirty="0"/>
              <a:t>All data transmissions from this connected phone are now intercepted and can be read by the attacker</a:t>
            </a:r>
          </a:p>
          <a:p>
            <a:pPr marL="171450" indent="-171450">
              <a:buFont typeface="Arial" panose="020B0604020202020204" pitchFamily="34" charset="0"/>
              <a:buChar char="•"/>
            </a:pPr>
            <a:r>
              <a:rPr lang="en-GB" dirty="0"/>
              <a:t>This works most easily / off-the-cuff with any unencrypted Wi-Fi</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For encrypted Wi-Fis (the password protected ones) the Wi-Fi Pineapple takes another approach (top right: Handshakes captured)</a:t>
            </a:r>
          </a:p>
          <a:p>
            <a:pPr marL="171450" indent="-171450">
              <a:buFont typeface="Arial" panose="020B0604020202020204" pitchFamily="34" charset="0"/>
              <a:buChar char="•"/>
            </a:pPr>
            <a:r>
              <a:rPr lang="en-GB" dirty="0"/>
              <a:t>The drone forces the mobile phone to re-connect to the Wi-Fi it is currently connected to, which may be your company’s network. (technically, a so-called de-authentication message is used for the attack, also known as a </a:t>
            </a:r>
            <a:r>
              <a:rPr lang="en-GB" dirty="0" err="1"/>
              <a:t>deauth</a:t>
            </a:r>
            <a:r>
              <a:rPr lang="en-GB" dirty="0"/>
              <a:t>-attack)</a:t>
            </a:r>
          </a:p>
          <a:p>
            <a:pPr marL="171450" indent="-171450">
              <a:buFont typeface="Arial" panose="020B0604020202020204" pitchFamily="34" charset="0"/>
              <a:buChar char="•"/>
            </a:pPr>
            <a:r>
              <a:rPr lang="en-GB" dirty="0"/>
              <a:t>The drone tracks the repeated (encrypted) connections (handshakes) and collects them. Once enough handshakes are collected, they can be de-crypted and the password can be revealed. This method grants the attacker access to the company’s wireless network.</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Animation: the image popup shows the Amazon store where the Pineapple can be purchased. (fun fact: currently sold out on the image)</a:t>
            </a:r>
            <a:endParaRPr lang="en-DE" dirty="0"/>
          </a:p>
        </p:txBody>
      </p:sp>
      <p:sp>
        <p:nvSpPr>
          <p:cNvPr id="4" name="Slide Number Placeholder 3"/>
          <p:cNvSpPr>
            <a:spLocks noGrp="1"/>
          </p:cNvSpPr>
          <p:nvPr>
            <p:ph type="sldNum" sz="quarter" idx="5"/>
          </p:nvPr>
        </p:nvSpPr>
        <p:spPr/>
        <p:txBody>
          <a:bodyPr/>
          <a:lstStyle/>
          <a:p>
            <a:fld id="{6841F150-E69B-4A91-8F1B-42D3D67FC72A}" type="slidenum">
              <a:rPr lang="en-GB" smtClean="0"/>
              <a:t>25</a:t>
            </a:fld>
            <a:endParaRPr lang="en-GB"/>
          </a:p>
        </p:txBody>
      </p:sp>
    </p:spTree>
    <p:extLst>
      <p:ext uri="{BB962C8B-B14F-4D97-AF65-F5344CB8AC3E}">
        <p14:creationId xmlns:p14="http://schemas.microsoft.com/office/powerpoint/2010/main" val="36858948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Mitigating cyber threats require some configuration changes of your phone, sacrificing some comfort, and a decent level of self-discipline.</a:t>
            </a:r>
          </a:p>
          <a:p>
            <a:pPr marL="628650" lvl="1" indent="-171450">
              <a:buFont typeface="Arial" panose="020B0604020202020204" pitchFamily="34" charset="0"/>
              <a:buChar char="•"/>
            </a:pPr>
            <a:r>
              <a:rPr lang="en-GB" dirty="0"/>
              <a:t>Never connect to an unencrypted Wi-Fi (the ones with no passwords)</a:t>
            </a:r>
          </a:p>
          <a:p>
            <a:pPr marL="628650" lvl="1" indent="-171450">
              <a:buFont typeface="Arial" panose="020B0604020202020204" pitchFamily="34" charset="0"/>
              <a:buChar char="•"/>
            </a:pPr>
            <a:r>
              <a:rPr lang="en-GB" dirty="0"/>
              <a:t>The image shows how it should </a:t>
            </a:r>
            <a:r>
              <a:rPr lang="en-GB" u="sng" dirty="0"/>
              <a:t>not</a:t>
            </a:r>
            <a:r>
              <a:rPr lang="en-GB" dirty="0"/>
              <a:t> be done (no padlock symbol next to your connection)</a:t>
            </a:r>
          </a:p>
          <a:p>
            <a:pPr marL="628650" lvl="1" indent="-171450">
              <a:buFont typeface="Arial" panose="020B0604020202020204" pitchFamily="34" charset="0"/>
              <a:buChar char="•"/>
            </a:pPr>
            <a:r>
              <a:rPr lang="en-GB" dirty="0"/>
              <a:t>If you need to connect to an unencrypted Wi-Fi, remove it from your list of known Wi-Fis afterwards. Make that a routine!</a:t>
            </a:r>
          </a:p>
          <a:p>
            <a:pPr marL="628650" lvl="1" indent="-171450">
              <a:buFont typeface="Arial" panose="020B0604020202020204" pitchFamily="34" charset="0"/>
              <a:buChar char="•"/>
            </a:pPr>
            <a:endParaRPr lang="en-GB" dirty="0"/>
          </a:p>
          <a:p>
            <a:pPr marL="628650" lvl="1" indent="-171450">
              <a:buFont typeface="Arial" panose="020B0604020202020204" pitchFamily="34" charset="0"/>
              <a:buChar char="•"/>
            </a:pPr>
            <a:r>
              <a:rPr lang="en-GB" dirty="0"/>
              <a:t>Configure your phone so that it asks you and you must confirm before connecting to any network.</a:t>
            </a:r>
          </a:p>
          <a:p>
            <a:pPr marL="628650" lvl="1" indent="-171450">
              <a:buFont typeface="Arial" panose="020B0604020202020204" pitchFamily="34" charset="0"/>
              <a:buChar char="•"/>
            </a:pPr>
            <a:r>
              <a:rPr lang="en-GB" dirty="0"/>
              <a:t>Unfortunately, the standard setting of most phones is the opposite. (build slide animation and refer to image, red frame on the bottom)</a:t>
            </a:r>
          </a:p>
          <a:p>
            <a:pPr marL="628650" lvl="1" indent="-171450">
              <a:buFont typeface="Arial" panose="020B0604020202020204" pitchFamily="34" charset="0"/>
              <a:buChar char="•"/>
            </a:pPr>
            <a:endParaRPr lang="en-GB" dirty="0"/>
          </a:p>
          <a:p>
            <a:pPr marL="171450" lvl="0" indent="-171450">
              <a:buFont typeface="Arial" panose="020B0604020202020204" pitchFamily="34" charset="0"/>
              <a:buChar char="•"/>
            </a:pPr>
            <a:r>
              <a:rPr lang="en-GB" dirty="0"/>
              <a:t>In case of a drone incident, check your phone (but first get yourself to safety) if it is still connected to the network it should be on</a:t>
            </a:r>
          </a:p>
          <a:p>
            <a:pPr marL="171450" lvl="0" indent="-171450">
              <a:buFont typeface="Arial" panose="020B0604020202020204" pitchFamily="34" charset="0"/>
              <a:buChar char="•"/>
            </a:pPr>
            <a:r>
              <a:rPr lang="en-GB" dirty="0"/>
              <a:t>If in doubt, turn your Wi-Fi off.</a:t>
            </a:r>
          </a:p>
          <a:p>
            <a:pPr marL="171450" lvl="0" indent="-171450">
              <a:buFont typeface="Arial" panose="020B0604020202020204" pitchFamily="34" charset="0"/>
              <a:buChar char="•"/>
            </a:pPr>
            <a:endParaRPr lang="en-GB" dirty="0"/>
          </a:p>
          <a:p>
            <a:pPr marL="171450" lvl="0" indent="-171450">
              <a:buFont typeface="Arial" panose="020B0604020202020204" pitchFamily="34" charset="0"/>
              <a:buChar char="•"/>
            </a:pPr>
            <a:r>
              <a:rPr lang="en-GB" dirty="0"/>
              <a:t>Be cautious also after the drone incident. The drone may have landed somewhere or may have dropped a device for a later attack. A battery pack or small solar panel could power a hacking device for days or weeks.</a:t>
            </a:r>
          </a:p>
          <a:p>
            <a:pPr marL="171450" lvl="0" indent="-171450">
              <a:buFont typeface="Arial" panose="020B0604020202020204" pitchFamily="34" charset="0"/>
              <a:buChar char="•"/>
            </a:pPr>
            <a:endParaRPr lang="en-GB" dirty="0"/>
          </a:p>
          <a:p>
            <a:pPr marL="171450" lvl="0" indent="-171450">
              <a:buFont typeface="Arial" panose="020B0604020202020204" pitchFamily="34" charset="0"/>
              <a:buChar char="•"/>
            </a:pPr>
            <a:r>
              <a:rPr lang="en-GB" dirty="0"/>
              <a:t>The JAPCC White Paper lists recommendations for IT personnel of organizations how to improve network security, but these are not discussed here.</a:t>
            </a:r>
          </a:p>
          <a:p>
            <a:pPr marL="628650" lvl="1" indent="-171450">
              <a:buFont typeface="Arial" panose="020B0604020202020204" pitchFamily="34" charset="0"/>
              <a:buChar char="•"/>
            </a:pPr>
            <a:endParaRPr lang="en-GB" dirty="0"/>
          </a:p>
          <a:p>
            <a:pPr marL="171450" indent="-171450">
              <a:buFont typeface="Arial" panose="020B0604020202020204" pitchFamily="34" charset="0"/>
              <a:buChar char="•"/>
            </a:pPr>
            <a:endParaRPr lang="en-DE" dirty="0"/>
          </a:p>
        </p:txBody>
      </p:sp>
      <p:sp>
        <p:nvSpPr>
          <p:cNvPr id="4" name="Slide Number Placeholder 3"/>
          <p:cNvSpPr>
            <a:spLocks noGrp="1"/>
          </p:cNvSpPr>
          <p:nvPr>
            <p:ph type="sldNum" sz="quarter" idx="5"/>
          </p:nvPr>
        </p:nvSpPr>
        <p:spPr/>
        <p:txBody>
          <a:bodyPr/>
          <a:lstStyle/>
          <a:p>
            <a:fld id="{6841F150-E69B-4A91-8F1B-42D3D67FC72A}" type="slidenum">
              <a:rPr lang="en-GB" smtClean="0"/>
              <a:t>26</a:t>
            </a:fld>
            <a:endParaRPr lang="en-GB"/>
          </a:p>
        </p:txBody>
      </p:sp>
    </p:spTree>
    <p:extLst>
      <p:ext uri="{BB962C8B-B14F-4D97-AF65-F5344CB8AC3E}">
        <p14:creationId xmlns:p14="http://schemas.microsoft.com/office/powerpoint/2010/main" val="645858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Quick summary: Drones can breach physical security barriers and violate privacy and security. They can be turned into explosive devices and deliver network hacking tools. A good level of security can be achieved with little effort and training and do not require heavy investments. </a:t>
            </a:r>
            <a:endParaRPr lang="en-DE" dirty="0"/>
          </a:p>
        </p:txBody>
      </p:sp>
      <p:sp>
        <p:nvSpPr>
          <p:cNvPr id="4" name="Slide Number Placeholder 3"/>
          <p:cNvSpPr>
            <a:spLocks noGrp="1"/>
          </p:cNvSpPr>
          <p:nvPr>
            <p:ph type="sldNum" sz="quarter" idx="5"/>
          </p:nvPr>
        </p:nvSpPr>
        <p:spPr/>
        <p:txBody>
          <a:bodyPr/>
          <a:lstStyle/>
          <a:p>
            <a:fld id="{6841F150-E69B-4A91-8F1B-42D3D67FC72A}" type="slidenum">
              <a:rPr lang="en-GB" smtClean="0"/>
              <a:t>27</a:t>
            </a:fld>
            <a:endParaRPr lang="en-GB"/>
          </a:p>
        </p:txBody>
      </p:sp>
    </p:spTree>
    <p:extLst>
      <p:ext uri="{BB962C8B-B14F-4D97-AF65-F5344CB8AC3E}">
        <p14:creationId xmlns:p14="http://schemas.microsoft.com/office/powerpoint/2010/main" val="35282796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Regular training and rehearsal of emergency procedures is usually already in place for fire, bomb threats, and general evacuations. Organizations need to add drone incidents to that list and include them into their standard emergency procedures.</a:t>
            </a:r>
          </a:p>
          <a:p>
            <a:endParaRPr lang="en-GB" dirty="0"/>
          </a:p>
          <a:p>
            <a:r>
              <a:rPr lang="en-GB" dirty="0"/>
              <a:t>One often heard excuse is that drone response cannot be exercised because there is no drone available to fly around. But you do not set your building on fire if you want to train a fire drill. Richard Lusk’s statement on this slide sums it up perfectly.</a:t>
            </a:r>
            <a:endParaRPr lang="en-DE" dirty="0"/>
          </a:p>
        </p:txBody>
      </p:sp>
      <p:sp>
        <p:nvSpPr>
          <p:cNvPr id="4" name="Slide Number Placeholder 3"/>
          <p:cNvSpPr>
            <a:spLocks noGrp="1"/>
          </p:cNvSpPr>
          <p:nvPr>
            <p:ph type="sldNum" sz="quarter" idx="5"/>
          </p:nvPr>
        </p:nvSpPr>
        <p:spPr/>
        <p:txBody>
          <a:bodyPr/>
          <a:lstStyle/>
          <a:p>
            <a:fld id="{6841F150-E69B-4A91-8F1B-42D3D67FC72A}" type="slidenum">
              <a:rPr lang="en-GB" smtClean="0"/>
              <a:t>28</a:t>
            </a:fld>
            <a:endParaRPr lang="en-GB"/>
          </a:p>
        </p:txBody>
      </p:sp>
    </p:spTree>
    <p:extLst>
      <p:ext uri="{BB962C8B-B14F-4D97-AF65-F5344CB8AC3E}">
        <p14:creationId xmlns:p14="http://schemas.microsoft.com/office/powerpoint/2010/main" val="8672258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For more information, we recommend to download and read the JAPCC White Paper “Drone Drills”.</a:t>
            </a:r>
          </a:p>
          <a:p>
            <a:pPr marL="171450" indent="-171450">
              <a:buFont typeface="Arial" panose="020B0604020202020204" pitchFamily="34" charset="0"/>
              <a:buChar char="•"/>
            </a:pPr>
            <a:r>
              <a:rPr lang="en-GB" dirty="0"/>
              <a:t>Organizations can download, customize, and use the information posters, signs, and checklists provided with that paper.</a:t>
            </a:r>
          </a:p>
        </p:txBody>
      </p:sp>
      <p:sp>
        <p:nvSpPr>
          <p:cNvPr id="4" name="Slide Number Placeholder 3"/>
          <p:cNvSpPr>
            <a:spLocks noGrp="1"/>
          </p:cNvSpPr>
          <p:nvPr>
            <p:ph type="sldNum" sz="quarter" idx="5"/>
          </p:nvPr>
        </p:nvSpPr>
        <p:spPr/>
        <p:txBody>
          <a:bodyPr/>
          <a:lstStyle/>
          <a:p>
            <a:fld id="{6841F150-E69B-4A91-8F1B-42D3D67FC72A}" type="slidenum">
              <a:rPr lang="en-GB" smtClean="0"/>
              <a:t>29</a:t>
            </a:fld>
            <a:endParaRPr lang="en-GB"/>
          </a:p>
        </p:txBody>
      </p:sp>
    </p:spTree>
    <p:extLst>
      <p:ext uri="{BB962C8B-B14F-4D97-AF65-F5344CB8AC3E}">
        <p14:creationId xmlns:p14="http://schemas.microsoft.com/office/powerpoint/2010/main" val="3807447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scan the QR code or go to japcc.org/dd or japcc.org/drone-drills </a:t>
            </a:r>
            <a:endParaRPr lang="en-DE" dirty="0"/>
          </a:p>
        </p:txBody>
      </p:sp>
      <p:sp>
        <p:nvSpPr>
          <p:cNvPr id="4" name="Slide Number Placeholder 3"/>
          <p:cNvSpPr>
            <a:spLocks noGrp="1"/>
          </p:cNvSpPr>
          <p:nvPr>
            <p:ph type="sldNum" sz="quarter" idx="5"/>
          </p:nvPr>
        </p:nvSpPr>
        <p:spPr/>
        <p:txBody>
          <a:bodyPr/>
          <a:lstStyle/>
          <a:p>
            <a:fld id="{6841F150-E69B-4A91-8F1B-42D3D67FC72A}" type="slidenum">
              <a:rPr lang="en-GB" smtClean="0"/>
              <a:t>30</a:t>
            </a:fld>
            <a:endParaRPr lang="en-GB"/>
          </a:p>
        </p:txBody>
      </p:sp>
    </p:spTree>
    <p:extLst>
      <p:ext uri="{BB962C8B-B14F-4D97-AF65-F5344CB8AC3E}">
        <p14:creationId xmlns:p14="http://schemas.microsoft.com/office/powerpoint/2010/main" val="3956355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Emergency response is usually trained or rehearsed annually. This is not (yet) the case for drone incidents, as threats from drones are not recognized in a similar fashion.</a:t>
            </a:r>
          </a:p>
          <a:p>
            <a:pPr marL="171450" indent="-171450">
              <a:buFont typeface="Arial" panose="020B0604020202020204" pitchFamily="34" charset="0"/>
              <a:buChar char="•"/>
            </a:pPr>
            <a:r>
              <a:rPr lang="en-GB" dirty="0"/>
              <a:t>Emergency exit signs, evacuation plans, and instruction signs for fire are often required by law. Not for drones, though.</a:t>
            </a:r>
          </a:p>
          <a:p>
            <a:pPr marL="171450" indent="-171450">
              <a:buFont typeface="Arial" panose="020B0604020202020204" pitchFamily="34" charset="0"/>
              <a:buChar char="•"/>
            </a:pPr>
            <a:r>
              <a:rPr lang="en-GB" dirty="0"/>
              <a:t>There are thousands of reported drone incidents (unauthorized drone flights) every year.</a:t>
            </a:r>
          </a:p>
          <a:p>
            <a:pPr marL="171450" indent="-171450">
              <a:buFont typeface="Arial" panose="020B0604020202020204" pitchFamily="34" charset="0"/>
              <a:buChar char="•"/>
            </a:pPr>
            <a:r>
              <a:rPr lang="en-GB" dirty="0"/>
              <a:t>Statistically, drone incidents are still only a fraction of fires or explosives related incidents. However, according to the FAA the numbers are drastically increasing over the past two years (2021-2023)</a:t>
            </a:r>
          </a:p>
          <a:p>
            <a:pPr marL="628650" lvl="1" indent="-171450">
              <a:buFont typeface="Arial" panose="020B0604020202020204" pitchFamily="34" charset="0"/>
              <a:buChar char="•"/>
            </a:pPr>
            <a:r>
              <a:rPr lang="en-GB" dirty="0"/>
              <a:t>353,500 house fires (2021, U.S. Fire Administration, Residential building fire trends 2012-2021)</a:t>
            </a:r>
          </a:p>
          <a:p>
            <a:pPr marL="628650" lvl="1" indent="-171450">
              <a:buFont typeface="Arial" panose="020B0604020202020204" pitchFamily="34" charset="0"/>
              <a:buChar char="•"/>
            </a:pPr>
            <a:r>
              <a:rPr lang="en-GB" dirty="0"/>
              <a:t>14,940 explosives related incidents (2019, U.S. Bomb Data </a:t>
            </a:r>
            <a:r>
              <a:rPr lang="en-GB" dirty="0" err="1"/>
              <a:t>Center</a:t>
            </a:r>
            <a:r>
              <a:rPr lang="en-GB" dirty="0"/>
              <a:t>, Explosives Incident Report))</a:t>
            </a:r>
          </a:p>
          <a:p>
            <a:pPr marL="628650" lvl="1" indent="-171450">
              <a:buFont typeface="Arial" panose="020B0604020202020204" pitchFamily="34" charset="0"/>
              <a:buChar char="•"/>
            </a:pPr>
            <a:r>
              <a:rPr lang="en-GB" dirty="0"/>
              <a:t>1,685 drone sighting reports (2023, U.S. Federal Aviation Administration, Public Records of UAS Sightings Reports)</a:t>
            </a:r>
          </a:p>
          <a:p>
            <a:pPr marL="628650" lvl="1" indent="-171450">
              <a:buFont typeface="Arial" panose="020B0604020202020204" pitchFamily="34" charset="0"/>
              <a:buChar char="•"/>
            </a:pPr>
            <a:endParaRPr lang="en-GB" dirty="0"/>
          </a:p>
          <a:p>
            <a:pPr marL="171450" indent="-171450">
              <a:buFont typeface="Arial" panose="020B0604020202020204" pitchFamily="34" charset="0"/>
              <a:buChar char="•"/>
            </a:pPr>
            <a:endParaRPr lang="en-DE" dirty="0"/>
          </a:p>
        </p:txBody>
      </p:sp>
      <p:sp>
        <p:nvSpPr>
          <p:cNvPr id="4" name="Slide Number Placeholder 3"/>
          <p:cNvSpPr>
            <a:spLocks noGrp="1"/>
          </p:cNvSpPr>
          <p:nvPr>
            <p:ph type="sldNum" sz="quarter" idx="5"/>
          </p:nvPr>
        </p:nvSpPr>
        <p:spPr/>
        <p:txBody>
          <a:bodyPr/>
          <a:lstStyle/>
          <a:p>
            <a:fld id="{6841F150-E69B-4A91-8F1B-42D3D67FC72A}" type="slidenum">
              <a:rPr lang="en-GB" smtClean="0"/>
              <a:t>5</a:t>
            </a:fld>
            <a:endParaRPr lang="en-GB"/>
          </a:p>
        </p:txBody>
      </p:sp>
    </p:spTree>
    <p:extLst>
      <p:ext uri="{BB962C8B-B14F-4D97-AF65-F5344CB8AC3E}">
        <p14:creationId xmlns:p14="http://schemas.microsoft.com/office/powerpoint/2010/main" val="1183805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This slide should highlight the already established and well-trained procedures</a:t>
            </a:r>
          </a:p>
          <a:p>
            <a:pPr marL="171450" indent="-171450">
              <a:buFont typeface="Arial" panose="020B0604020202020204" pitchFamily="34" charset="0"/>
              <a:buChar char="•"/>
            </a:pPr>
            <a:r>
              <a:rPr lang="en-GB" dirty="0"/>
              <a:t>The sequence of actions may differ depending on the situation (see footnote)</a:t>
            </a:r>
          </a:p>
          <a:p>
            <a:pPr marL="171450" indent="-171450">
              <a:buFont typeface="Arial" panose="020B0604020202020204" pitchFamily="34" charset="0"/>
              <a:buChar char="•"/>
            </a:pPr>
            <a:r>
              <a:rPr lang="en-GB" dirty="0"/>
              <a:t>Main message: before professionals arrive to take the problem from you, there is a 10–15-minute window where it is your problem, and yours alone to deal with it. No help is there, it’s up to you!</a:t>
            </a:r>
            <a:endParaRPr lang="en-DE" dirty="0"/>
          </a:p>
        </p:txBody>
      </p:sp>
      <p:sp>
        <p:nvSpPr>
          <p:cNvPr id="4" name="Slide Number Placeholder 3"/>
          <p:cNvSpPr>
            <a:spLocks noGrp="1"/>
          </p:cNvSpPr>
          <p:nvPr>
            <p:ph type="sldNum" sz="quarter" idx="5"/>
          </p:nvPr>
        </p:nvSpPr>
        <p:spPr/>
        <p:txBody>
          <a:bodyPr/>
          <a:lstStyle/>
          <a:p>
            <a:fld id="{6841F150-E69B-4A91-8F1B-42D3D67FC72A}" type="slidenum">
              <a:rPr lang="en-GB" smtClean="0"/>
              <a:t>6</a:t>
            </a:fld>
            <a:endParaRPr lang="en-GB"/>
          </a:p>
        </p:txBody>
      </p:sp>
    </p:spTree>
    <p:extLst>
      <p:ext uri="{BB962C8B-B14F-4D97-AF65-F5344CB8AC3E}">
        <p14:creationId xmlns:p14="http://schemas.microsoft.com/office/powerpoint/2010/main" val="740571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This slide is animated. </a:t>
            </a:r>
          </a:p>
          <a:p>
            <a:pPr marL="171450" indent="-171450">
              <a:buFont typeface="Arial" panose="020B0604020202020204" pitchFamily="34" charset="0"/>
              <a:buChar char="•"/>
            </a:pPr>
            <a:r>
              <a:rPr lang="en-GB" dirty="0"/>
              <a:t>The red bars again emphasize that it is your problem until first responders arrive</a:t>
            </a:r>
          </a:p>
          <a:p>
            <a:pPr marL="171450" indent="-171450">
              <a:buFont typeface="Arial" panose="020B0604020202020204" pitchFamily="34" charset="0"/>
              <a:buChar char="•"/>
            </a:pPr>
            <a:r>
              <a:rPr lang="en-GB" dirty="0"/>
              <a:t>For the drone incident part of the slide:</a:t>
            </a:r>
          </a:p>
          <a:p>
            <a:pPr marL="628650" lvl="1" indent="-171450">
              <a:buFont typeface="Arial" panose="020B0604020202020204" pitchFamily="34" charset="0"/>
              <a:buChar char="•"/>
            </a:pPr>
            <a:r>
              <a:rPr lang="en-GB" dirty="0"/>
              <a:t>First animation: Is it a good idea to evacuate? The drone is outside, so it's probably better to stay inside and not leave the building.</a:t>
            </a:r>
          </a:p>
          <a:p>
            <a:pPr marL="628650" lvl="1" indent="-171450">
              <a:buFont typeface="Arial" panose="020B0604020202020204" pitchFamily="34" charset="0"/>
              <a:buChar char="•"/>
            </a:pPr>
            <a:r>
              <a:rPr lang="en-GB" dirty="0"/>
              <a:t>If staying inside, where should people evacuate to? (just raise the question, the presentation will address that point later)</a:t>
            </a:r>
          </a:p>
          <a:p>
            <a:pPr marL="628650" lvl="1" indent="-171450">
              <a:buFont typeface="Arial" panose="020B0604020202020204" pitchFamily="34" charset="0"/>
              <a:buChar char="•"/>
            </a:pPr>
            <a:r>
              <a:rPr lang="en-GB" dirty="0"/>
              <a:t>Second animation: In case of fire or accidents you call 911. Who do you need to call in case of a drone incident? The answer may differ from nation to nation, so no clear advice here.</a:t>
            </a:r>
          </a:p>
          <a:p>
            <a:pPr marL="628650" lvl="1" indent="-171450">
              <a:buFont typeface="Arial" panose="020B0604020202020204" pitchFamily="34" charset="0"/>
              <a:buChar char="•"/>
            </a:pPr>
            <a:r>
              <a:rPr lang="en-GB" dirty="0"/>
              <a:t>Third animation: arrival of trained first responders may take some time. Drone defence units are rare so far. The example case for the JAPCC is 44 minutes to the nearest police unit with C-UAS equipment. Lesson identified: It may take significantly longer than with a regular ambulance.</a:t>
            </a:r>
          </a:p>
          <a:p>
            <a:pPr marL="171450" lvl="0" indent="-171450">
              <a:buFont typeface="Arial" panose="020B0604020202020204" pitchFamily="34" charset="0"/>
              <a:buChar char="•"/>
            </a:pPr>
            <a:r>
              <a:rPr lang="en-GB" dirty="0"/>
              <a:t>Overall message of this slide: Until professionals arrive and take the problem away from you, it is yours. And it may be yours for way longer time than with a fire or accident. What to do in that timeframe needs to be trained and rehearsed. The main part of the presentation will address that.</a:t>
            </a:r>
          </a:p>
          <a:p>
            <a:pPr marL="628650" lvl="1" indent="-171450">
              <a:buFont typeface="Arial" panose="020B0604020202020204" pitchFamily="34" charset="0"/>
              <a:buChar char="•"/>
            </a:pPr>
            <a:endParaRPr lang="en-GB" dirty="0"/>
          </a:p>
          <a:p>
            <a:pPr marL="171450" indent="-171450">
              <a:buFont typeface="Arial" panose="020B0604020202020204" pitchFamily="34" charset="0"/>
              <a:buChar char="•"/>
            </a:pPr>
            <a:endParaRPr lang="en-DE" dirty="0"/>
          </a:p>
        </p:txBody>
      </p:sp>
      <p:sp>
        <p:nvSpPr>
          <p:cNvPr id="4" name="Slide Number Placeholder 3"/>
          <p:cNvSpPr>
            <a:spLocks noGrp="1"/>
          </p:cNvSpPr>
          <p:nvPr>
            <p:ph type="sldNum" sz="quarter" idx="5"/>
          </p:nvPr>
        </p:nvSpPr>
        <p:spPr/>
        <p:txBody>
          <a:bodyPr/>
          <a:lstStyle/>
          <a:p>
            <a:fld id="{6841F150-E69B-4A91-8F1B-42D3D67FC72A}" type="slidenum">
              <a:rPr lang="en-GB" smtClean="0"/>
              <a:t>7</a:t>
            </a:fld>
            <a:endParaRPr lang="en-GB"/>
          </a:p>
        </p:txBody>
      </p:sp>
    </p:spTree>
    <p:extLst>
      <p:ext uri="{BB962C8B-B14F-4D97-AF65-F5344CB8AC3E}">
        <p14:creationId xmlns:p14="http://schemas.microsoft.com/office/powerpoint/2010/main" val="4043832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This slide lists the three main drone threats identified by the “Drone Drills” White Paper.</a:t>
            </a:r>
          </a:p>
          <a:p>
            <a:pPr marL="171450" indent="-171450">
              <a:buFont typeface="Arial" panose="020B0604020202020204" pitchFamily="34" charset="0"/>
              <a:buChar char="•"/>
            </a:pPr>
            <a:r>
              <a:rPr lang="en-GB" dirty="0"/>
              <a:t>Give the audience a minute to read it.</a:t>
            </a:r>
          </a:p>
          <a:p>
            <a:pPr marL="171450" indent="-171450">
              <a:buFont typeface="Arial" panose="020B0604020202020204" pitchFamily="34" charset="0"/>
              <a:buChar char="•"/>
            </a:pPr>
            <a:r>
              <a:rPr lang="en-GB" dirty="0"/>
              <a:t>Main messages:</a:t>
            </a:r>
          </a:p>
          <a:p>
            <a:pPr marL="628650" lvl="1" indent="-171450">
              <a:buFont typeface="Arial" panose="020B0604020202020204" pitchFamily="34" charset="0"/>
              <a:buChar char="•"/>
            </a:pPr>
            <a:r>
              <a:rPr lang="en-GB" dirty="0"/>
              <a:t>Every drone has a camera</a:t>
            </a:r>
          </a:p>
          <a:p>
            <a:pPr marL="628650" lvl="1" indent="-171450">
              <a:buFont typeface="Arial" panose="020B0604020202020204" pitchFamily="34" charset="0"/>
              <a:buChar char="•"/>
            </a:pPr>
            <a:r>
              <a:rPr lang="en-GB" dirty="0"/>
              <a:t>Every drone can be turned into an airborne improvised explosive device</a:t>
            </a:r>
          </a:p>
          <a:p>
            <a:pPr marL="628650" lvl="1" indent="-171450">
              <a:buFont typeface="Arial" panose="020B0604020202020204" pitchFamily="34" charset="0"/>
              <a:buChar char="•"/>
            </a:pPr>
            <a:r>
              <a:rPr lang="en-GB" dirty="0"/>
              <a:t>Drone with special equipment can hack not properly secured wireless networks and mobile devices.</a:t>
            </a:r>
          </a:p>
          <a:p>
            <a:pPr marL="171450" lvl="0" indent="-171450">
              <a:buFont typeface="Arial" panose="020B0604020202020204" pitchFamily="34" charset="0"/>
              <a:buChar char="•"/>
            </a:pPr>
            <a:r>
              <a:rPr lang="en-GB" dirty="0"/>
              <a:t>The following slides provide more detailed information about each of the threats and how to mitigate them.</a:t>
            </a:r>
            <a:endParaRPr lang="en-DE" dirty="0"/>
          </a:p>
        </p:txBody>
      </p:sp>
      <p:sp>
        <p:nvSpPr>
          <p:cNvPr id="4" name="Slide Number Placeholder 3"/>
          <p:cNvSpPr>
            <a:spLocks noGrp="1"/>
          </p:cNvSpPr>
          <p:nvPr>
            <p:ph type="sldNum" sz="quarter" idx="5"/>
          </p:nvPr>
        </p:nvSpPr>
        <p:spPr/>
        <p:txBody>
          <a:bodyPr/>
          <a:lstStyle/>
          <a:p>
            <a:fld id="{6841F150-E69B-4A91-8F1B-42D3D67FC72A}" type="slidenum">
              <a:rPr lang="en-GB" smtClean="0"/>
              <a:t>8</a:t>
            </a:fld>
            <a:endParaRPr lang="en-GB"/>
          </a:p>
        </p:txBody>
      </p:sp>
    </p:spTree>
    <p:extLst>
      <p:ext uri="{BB962C8B-B14F-4D97-AF65-F5344CB8AC3E}">
        <p14:creationId xmlns:p14="http://schemas.microsoft.com/office/powerpoint/2010/main" val="3118851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Every drone has a camera</a:t>
            </a:r>
          </a:p>
          <a:p>
            <a:pPr marL="171450" indent="-171450">
              <a:buFont typeface="Arial" panose="020B0604020202020204" pitchFamily="34" charset="0"/>
              <a:buChar char="•"/>
            </a:pPr>
            <a:r>
              <a:rPr lang="en-GB" dirty="0"/>
              <a:t>Even cheap models provide Full-HD or even 4k imagery and (often) 2x optical zoom</a:t>
            </a:r>
          </a:p>
          <a:p>
            <a:pPr marL="171450" indent="-171450">
              <a:buFont typeface="Arial" panose="020B0604020202020204" pitchFamily="34" charset="0"/>
              <a:buChar char="•"/>
            </a:pPr>
            <a:r>
              <a:rPr lang="en-GB" dirty="0"/>
              <a:t>The image on this slide should visualize the capability of a Commercial-off-the-shelf drone model with a 4k camera</a:t>
            </a:r>
          </a:p>
          <a:p>
            <a:pPr marL="171450" indent="-171450">
              <a:buFont typeface="Arial" panose="020B0604020202020204" pitchFamily="34" charset="0"/>
              <a:buChar char="•"/>
            </a:pPr>
            <a:r>
              <a:rPr lang="en-GB" dirty="0"/>
              <a:t>The resolution is good enough to identify objects and persons, which raises security and/or privacy concerns</a:t>
            </a:r>
          </a:p>
          <a:p>
            <a:pPr marL="171450" indent="-171450">
              <a:buFont typeface="Arial" panose="020B0604020202020204" pitchFamily="34" charset="0"/>
              <a:buChar char="•"/>
            </a:pPr>
            <a:r>
              <a:rPr lang="en-GB" dirty="0"/>
              <a:t>For example, the square hazard signs on the containers (see rows 332-334) could provide clues of what substances are inside</a:t>
            </a:r>
          </a:p>
          <a:p>
            <a:pPr marL="171450" indent="-171450">
              <a:buFont typeface="Arial" panose="020B0604020202020204" pitchFamily="34" charset="0"/>
              <a:buChar char="•"/>
            </a:pPr>
            <a:r>
              <a:rPr lang="en-GB" dirty="0"/>
              <a:t>On the overlay image you can clearly see a person looking at his mobile phone</a:t>
            </a:r>
          </a:p>
          <a:p>
            <a:pPr marL="171450" indent="-171450">
              <a:buFont typeface="Arial" panose="020B0604020202020204" pitchFamily="34" charset="0"/>
              <a:buChar char="•"/>
            </a:pPr>
            <a:r>
              <a:rPr lang="en-GB" dirty="0"/>
              <a:t>The next slide will show what drones can depict at closer distances, for example, if it is on front of your window</a:t>
            </a:r>
          </a:p>
          <a:p>
            <a:pPr marL="171450" indent="-171450">
              <a:buFont typeface="Arial" panose="020B0604020202020204" pitchFamily="34" charset="0"/>
              <a:buChar char="•"/>
            </a:pPr>
            <a:endParaRPr lang="en-DE" dirty="0"/>
          </a:p>
        </p:txBody>
      </p:sp>
      <p:sp>
        <p:nvSpPr>
          <p:cNvPr id="4" name="Slide Number Placeholder 3"/>
          <p:cNvSpPr>
            <a:spLocks noGrp="1"/>
          </p:cNvSpPr>
          <p:nvPr>
            <p:ph type="sldNum" sz="quarter" idx="5"/>
          </p:nvPr>
        </p:nvSpPr>
        <p:spPr/>
        <p:txBody>
          <a:bodyPr/>
          <a:lstStyle/>
          <a:p>
            <a:fld id="{6841F150-E69B-4A91-8F1B-42D3D67FC72A}" type="slidenum">
              <a:rPr lang="en-GB" smtClean="0"/>
              <a:t>10</a:t>
            </a:fld>
            <a:endParaRPr lang="en-GB"/>
          </a:p>
        </p:txBody>
      </p:sp>
    </p:spTree>
    <p:extLst>
      <p:ext uri="{BB962C8B-B14F-4D97-AF65-F5344CB8AC3E}">
        <p14:creationId xmlns:p14="http://schemas.microsoft.com/office/powerpoint/2010/main" val="1713053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images on this slide simulate a drone that hovers at close distance in front of an office window to illustrate the threat of espionage</a:t>
            </a:r>
          </a:p>
          <a:p>
            <a:pPr marL="171450" indent="-171450">
              <a:buFont typeface="Arial" panose="020B0604020202020204" pitchFamily="34" charset="0"/>
              <a:buChar char="•"/>
            </a:pPr>
            <a:r>
              <a:rPr lang="en-GB" dirty="0"/>
              <a:t>The original image (left) is a 7x7cm square with a demo text in Arial 12 point font, which is the most used size in documents</a:t>
            </a:r>
          </a:p>
          <a:p>
            <a:pPr marL="171450" indent="-171450">
              <a:buFont typeface="Arial" panose="020B0604020202020204" pitchFamily="34" charset="0"/>
              <a:buChar char="•"/>
            </a:pPr>
            <a:r>
              <a:rPr lang="en-GB" dirty="0"/>
              <a:t>Most hobbyist drone models such as the DJI Mavic 2 (850 Euros) have decent cameras, but they come with a relatively short focal length which is aimed at providing good air imagery, not close-up details. The middle image has been taken from 6m afar and clearly shows the drone camera’s limitations. The 6m distance has been chosen to simulate the distance between a drone that is hovering 2-3m away from a window and an office desk inside the office placed at the same distance from the window.</a:t>
            </a:r>
          </a:p>
          <a:p>
            <a:pPr marL="171450" indent="-171450">
              <a:buFont typeface="Arial" panose="020B0604020202020204" pitchFamily="34" charset="0"/>
              <a:buChar char="•"/>
            </a:pPr>
            <a:r>
              <a:rPr lang="en-GB" dirty="0"/>
              <a:t>Results change drastically if you invest into a professional drone camera. The DJI Mavic 3 (around 2,000 Euros) has excellent optical zoom capabilities that can easily depict minute details from 6m afar, such as your computer screen or a document on the desk. The right image shows the image quality.</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Note: All photos have been taken with a professional photo camera that has been configured to the same settings (focal length and resolution) as the drone camera. All photos have been taken indoors with perfect lighting conditions. This has been done to eliminate drone movements, adverse lighting, reflections, etc. to simulate a worst-case scenario. Actual drone imagery may result in lesser quality depending on the given conditions.</a:t>
            </a:r>
            <a:endParaRPr lang="en-DE" dirty="0"/>
          </a:p>
        </p:txBody>
      </p:sp>
      <p:sp>
        <p:nvSpPr>
          <p:cNvPr id="4" name="Slide Number Placeholder 3"/>
          <p:cNvSpPr>
            <a:spLocks noGrp="1"/>
          </p:cNvSpPr>
          <p:nvPr>
            <p:ph type="sldNum" sz="quarter" idx="5"/>
          </p:nvPr>
        </p:nvSpPr>
        <p:spPr/>
        <p:txBody>
          <a:bodyPr/>
          <a:lstStyle/>
          <a:p>
            <a:fld id="{6841F150-E69B-4A91-8F1B-42D3D67FC72A}" type="slidenum">
              <a:rPr lang="en-GB" smtClean="0"/>
              <a:t>11</a:t>
            </a:fld>
            <a:endParaRPr lang="en-GB"/>
          </a:p>
        </p:txBody>
      </p:sp>
    </p:spTree>
    <p:extLst>
      <p:ext uri="{BB962C8B-B14F-4D97-AF65-F5344CB8AC3E}">
        <p14:creationId xmlns:p14="http://schemas.microsoft.com/office/powerpoint/2010/main" val="2820514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We put the professional drones to another test with an even smaller font (10-point Arial).</a:t>
            </a:r>
          </a:p>
          <a:p>
            <a:pPr marL="171450" indent="-171450">
              <a:buFont typeface="Arial" panose="020B0604020202020204" pitchFamily="34" charset="0"/>
              <a:buChar char="•"/>
            </a:pPr>
            <a:r>
              <a:rPr lang="en-GB" dirty="0"/>
              <a:t>The DJI Mavic 3 still provides a clear image</a:t>
            </a:r>
          </a:p>
          <a:p>
            <a:pPr marL="171450" indent="-171450">
              <a:buFont typeface="Arial" panose="020B0604020202020204" pitchFamily="34" charset="0"/>
              <a:buChar char="•"/>
            </a:pPr>
            <a:r>
              <a:rPr lang="en-GB" dirty="0"/>
              <a:t>The DJI </a:t>
            </a:r>
            <a:r>
              <a:rPr lang="en-GB" dirty="0" err="1"/>
              <a:t>Zenmuse</a:t>
            </a:r>
            <a:r>
              <a:rPr lang="en-GB" dirty="0"/>
              <a:t> Camera (around 4,500 Euros for the camera only) provides an even better, razor-sharp image. (move to next slide for a close-up view)</a:t>
            </a:r>
          </a:p>
        </p:txBody>
      </p:sp>
      <p:sp>
        <p:nvSpPr>
          <p:cNvPr id="4" name="Slide Number Placeholder 3"/>
          <p:cNvSpPr>
            <a:spLocks noGrp="1"/>
          </p:cNvSpPr>
          <p:nvPr>
            <p:ph type="sldNum" sz="quarter" idx="5"/>
          </p:nvPr>
        </p:nvSpPr>
        <p:spPr/>
        <p:txBody>
          <a:bodyPr/>
          <a:lstStyle/>
          <a:p>
            <a:fld id="{6841F150-E69B-4A91-8F1B-42D3D67FC72A}" type="slidenum">
              <a:rPr lang="en-GB" smtClean="0"/>
              <a:t>12</a:t>
            </a:fld>
            <a:endParaRPr lang="en-GB"/>
          </a:p>
        </p:txBody>
      </p:sp>
    </p:spTree>
    <p:extLst>
      <p:ext uri="{BB962C8B-B14F-4D97-AF65-F5344CB8AC3E}">
        <p14:creationId xmlns:p14="http://schemas.microsoft.com/office/powerpoint/2010/main" val="1559155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40675" y="4770199"/>
            <a:ext cx="7903779" cy="507831"/>
          </a:xfrm>
          <a:solidFill>
            <a:schemeClr val="bg1"/>
          </a:solidFill>
        </p:spPr>
        <p:txBody>
          <a:bodyPr wrap="square" rtlCol="0">
            <a:spAutoFit/>
          </a:bodyPr>
          <a:lstStyle>
            <a:lvl1pPr>
              <a:defRPr lang="en-GB" sz="3000" b="1">
                <a:solidFill>
                  <a:srgbClr val="7F7F7F"/>
                </a:solidFill>
                <a:latin typeface="+mn-lt"/>
                <a:ea typeface="+mn-ea"/>
                <a:cs typeface="+mn-cs"/>
              </a:defRPr>
            </a:lvl1pPr>
          </a:lstStyle>
          <a:p>
            <a:pPr marL="0" lvl="0"/>
            <a:r>
              <a:rPr lang="en-US"/>
              <a:t>Click to edit Master title style</a:t>
            </a:r>
            <a:endParaRPr lang="en-GB"/>
          </a:p>
        </p:txBody>
      </p:sp>
      <p:sp>
        <p:nvSpPr>
          <p:cNvPr id="3" name="Subtitle 2"/>
          <p:cNvSpPr>
            <a:spLocks noGrp="1"/>
          </p:cNvSpPr>
          <p:nvPr>
            <p:ph type="subTitle" idx="1"/>
          </p:nvPr>
        </p:nvSpPr>
        <p:spPr>
          <a:xfrm>
            <a:off x="940675" y="5281066"/>
            <a:ext cx="7903779" cy="615238"/>
          </a:xfrm>
        </p:spPr>
        <p:txBody>
          <a:bodyPr>
            <a:normAutofit/>
          </a:bodyPr>
          <a:lstStyle>
            <a:lvl1pPr marL="0" indent="0" algn="l" defTabSz="914400" rtl="0" eaLnBrk="1" latinLnBrk="0" hangingPunct="1">
              <a:buNone/>
              <a:defRPr lang="en-GB" sz="3000" kern="1200" dirty="0">
                <a:solidFill>
                  <a:srgbClr val="7F7F7F"/>
                </a:solidFill>
                <a:latin typeface="+mj-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83206" y="4447362"/>
            <a:ext cx="2408794" cy="2408794"/>
          </a:xfrm>
          <a:prstGeom prst="rect">
            <a:avLst/>
          </a:prstGeom>
        </p:spPr>
      </p:pic>
      <p:sp>
        <p:nvSpPr>
          <p:cNvPr id="12" name="Picture Placeholder 11"/>
          <p:cNvSpPr>
            <a:spLocks noGrp="1"/>
          </p:cNvSpPr>
          <p:nvPr>
            <p:ph type="pic" sz="quarter" idx="11"/>
          </p:nvPr>
        </p:nvSpPr>
        <p:spPr>
          <a:xfrm>
            <a:off x="0" y="0"/>
            <a:ext cx="12192000" cy="4280338"/>
          </a:xfrm>
        </p:spPr>
        <p:txBody>
          <a:bodyPr/>
          <a:lstStyle>
            <a:lvl1pPr marL="0" indent="0">
              <a:buNone/>
              <a:defRPr/>
            </a:lvl1pPr>
          </a:lstStyle>
          <a:p>
            <a:endParaRPr lang="en-GB" dirty="0"/>
          </a:p>
        </p:txBody>
      </p:sp>
      <p:sp>
        <p:nvSpPr>
          <p:cNvPr id="13" name="Date Placeholder 12"/>
          <p:cNvSpPr>
            <a:spLocks noGrp="1"/>
          </p:cNvSpPr>
          <p:nvPr>
            <p:ph type="dt" sz="half" idx="12"/>
          </p:nvPr>
        </p:nvSpPr>
        <p:spPr>
          <a:xfrm>
            <a:off x="940675" y="6243200"/>
            <a:ext cx="2743200" cy="286232"/>
          </a:xfrm>
          <a:noFill/>
        </p:spPr>
        <p:txBody>
          <a:bodyPr vert="horz" wrap="square" lIns="90000" tIns="45720" rIns="360000" bIns="45720" rtlCol="0">
            <a:spAutoFit/>
          </a:bodyPr>
          <a:lstStyle>
            <a:lvl1pPr>
              <a:defRPr lang="en-US" sz="1400" smtClean="0">
                <a:solidFill>
                  <a:srgbClr val="7F7F7F"/>
                </a:solidFill>
              </a:defRPr>
            </a:lvl1pPr>
          </a:lstStyle>
          <a:p>
            <a:pPr>
              <a:lnSpc>
                <a:spcPct val="90000"/>
              </a:lnSpc>
              <a:spcBef>
                <a:spcPts val="1000"/>
              </a:spcBef>
              <a:buFont typeface="Arial" panose="020B0604020202020204" pitchFamily="34" charset="0"/>
              <a:buNone/>
            </a:pPr>
            <a:r>
              <a:rPr lang="en-DE"/>
              <a:t>April 2024</a:t>
            </a:r>
            <a:endParaRPr lang="en-GB"/>
          </a:p>
        </p:txBody>
      </p:sp>
    </p:spTree>
    <p:extLst>
      <p:ext uri="{BB962C8B-B14F-4D97-AF65-F5344CB8AC3E}">
        <p14:creationId xmlns:p14="http://schemas.microsoft.com/office/powerpoint/2010/main" val="1717299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p:nvPr>
        </p:nvSpPr>
        <p:spPr>
          <a:xfrm>
            <a:off x="1262559" y="961696"/>
            <a:ext cx="7400593" cy="500391"/>
          </a:xfrm>
        </p:spPr>
        <p:txBody>
          <a:bodyPr>
            <a:normAutofit/>
          </a:bodyPr>
          <a:lstStyle>
            <a:lvl1pPr marL="0" algn="l" defTabSz="914400" rtl="0" eaLnBrk="1" latinLnBrk="0" hangingPunct="1">
              <a:spcAft>
                <a:spcPts val="2700"/>
              </a:spcAft>
              <a:defRPr lang="en-GB" sz="2800" b="1" kern="1200" dirty="0">
                <a:solidFill>
                  <a:srgbClr val="006198"/>
                </a:solidFill>
                <a:latin typeface="+mn-lt"/>
                <a:ea typeface="+mn-ea"/>
                <a:cs typeface="+mn-cs"/>
              </a:defRPr>
            </a:lvl1pPr>
          </a:lstStyle>
          <a:p>
            <a:r>
              <a:rPr lang="en-US" dirty="0"/>
              <a:t>Click to edit Master title style</a:t>
            </a:r>
            <a:endParaRPr lang="en-GB"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83206" y="0"/>
            <a:ext cx="2408794" cy="2408794"/>
          </a:xfrm>
          <a:prstGeom prst="rect">
            <a:avLst/>
          </a:prstGeom>
        </p:spPr>
      </p:pic>
      <p:sp>
        <p:nvSpPr>
          <p:cNvPr id="8" name="Content Placeholder 7"/>
          <p:cNvSpPr>
            <a:spLocks noGrp="1"/>
          </p:cNvSpPr>
          <p:nvPr>
            <p:ph sz="quarter" idx="13"/>
          </p:nvPr>
        </p:nvSpPr>
        <p:spPr>
          <a:xfrm>
            <a:off x="1262559" y="1734207"/>
            <a:ext cx="7400593" cy="3831020"/>
          </a:xfrm>
        </p:spPr>
        <p:txBody>
          <a:bodyPr>
            <a:normAutofit/>
          </a:bodyPr>
          <a:lstStyle>
            <a:lvl1pPr marL="0" indent="0">
              <a:buNone/>
              <a:defRPr sz="2200"/>
            </a:lvl1pPr>
            <a:lvl2pPr marL="457200" indent="0">
              <a:buNone/>
              <a:defRPr sz="2200"/>
            </a:lvl2pPr>
            <a:lvl3pPr marL="914400" indent="0">
              <a:buNone/>
              <a:defRPr sz="2200"/>
            </a:lvl3pPr>
            <a:lvl4pPr marL="1371600" indent="0">
              <a:buNone/>
              <a:defRPr sz="2200"/>
            </a:lvl4pPr>
            <a:lvl5pPr marL="1828800" indent="0">
              <a:buNone/>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Rectangle 10"/>
          <p:cNvSpPr/>
          <p:nvPr userDrawn="1"/>
        </p:nvSpPr>
        <p:spPr>
          <a:xfrm>
            <a:off x="0" y="6407674"/>
            <a:ext cx="12192000" cy="4572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userDrawn="1"/>
        </p:nvSpPr>
        <p:spPr>
          <a:xfrm>
            <a:off x="1" y="6491911"/>
            <a:ext cx="1395247" cy="307777"/>
          </a:xfrm>
          <a:prstGeom prst="rect">
            <a:avLst/>
          </a:prstGeom>
          <a:noFill/>
        </p:spPr>
        <p:txBody>
          <a:bodyPr wrap="square" lIns="360000" rIns="360000" rtlCol="0">
            <a:spAutoFit/>
          </a:bodyPr>
          <a:lstStyle/>
          <a:p>
            <a:r>
              <a:rPr lang="en-GB" sz="1400" dirty="0">
                <a:solidFill>
                  <a:schemeClr val="bg1"/>
                </a:solidFill>
              </a:rPr>
              <a:t>JAPCC |</a:t>
            </a:r>
          </a:p>
        </p:txBody>
      </p:sp>
      <p:sp>
        <p:nvSpPr>
          <p:cNvPr id="14" name="Rectangle 13"/>
          <p:cNvSpPr/>
          <p:nvPr userDrawn="1"/>
        </p:nvSpPr>
        <p:spPr>
          <a:xfrm>
            <a:off x="0" y="6352019"/>
            <a:ext cx="12192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ooter Placeholder 20"/>
          <p:cNvSpPr>
            <a:spLocks noGrp="1"/>
          </p:cNvSpPr>
          <p:nvPr>
            <p:ph type="ftr" sz="quarter" idx="15"/>
          </p:nvPr>
        </p:nvSpPr>
        <p:spPr>
          <a:xfrm>
            <a:off x="626681" y="6491911"/>
            <a:ext cx="8759054" cy="307777"/>
          </a:xfrm>
          <a:noFill/>
        </p:spPr>
        <p:txBody>
          <a:bodyPr wrap="square" lIns="360000" rIns="360000" rtlCol="0">
            <a:spAutoFit/>
          </a:bodyPr>
          <a:lstStyle>
            <a:lvl1pPr>
              <a:defRPr lang="en-GB" sz="1400" dirty="0">
                <a:solidFill>
                  <a:schemeClr val="bg1"/>
                </a:solidFill>
                <a:latin typeface="+mj-lt"/>
              </a:defRPr>
            </a:lvl1pPr>
          </a:lstStyle>
          <a:p>
            <a:pPr algn="l"/>
            <a:r>
              <a:rPr lang="en-GB"/>
              <a:t>Drone Drills  |  Immediate Drone Reponse Measures</a:t>
            </a:r>
            <a:endParaRPr lang="en-GB" dirty="0"/>
          </a:p>
        </p:txBody>
      </p:sp>
      <p:sp>
        <p:nvSpPr>
          <p:cNvPr id="24" name="Date Placeholder 23"/>
          <p:cNvSpPr>
            <a:spLocks noGrp="1"/>
          </p:cNvSpPr>
          <p:nvPr>
            <p:ph type="dt" sz="half" idx="16"/>
          </p:nvPr>
        </p:nvSpPr>
        <p:spPr>
          <a:xfrm>
            <a:off x="9448800" y="6491911"/>
            <a:ext cx="2743200" cy="307777"/>
          </a:xfrm>
          <a:noFill/>
        </p:spPr>
        <p:txBody>
          <a:bodyPr vert="horz" wrap="square" lIns="360000" tIns="45720" rIns="360000" bIns="45720" rtlCol="0" anchor="ctr">
            <a:spAutoFit/>
          </a:bodyPr>
          <a:lstStyle>
            <a:lvl1pPr algn="r">
              <a:defRPr lang="en-US" sz="1400" smtClean="0">
                <a:solidFill>
                  <a:schemeClr val="bg1"/>
                </a:solidFill>
                <a:latin typeface="+mj-lt"/>
              </a:defRPr>
            </a:lvl1pPr>
          </a:lstStyle>
          <a:p>
            <a:r>
              <a:rPr lang="en-DE"/>
              <a:t>April 2024</a:t>
            </a:r>
            <a:endParaRPr lang="en-GB" dirty="0"/>
          </a:p>
        </p:txBody>
      </p:sp>
      <p:sp>
        <p:nvSpPr>
          <p:cNvPr id="3" name="Slide Number Placeholder 2"/>
          <p:cNvSpPr>
            <a:spLocks noGrp="1"/>
          </p:cNvSpPr>
          <p:nvPr>
            <p:ph type="sldNum" sz="quarter" idx="17"/>
          </p:nvPr>
        </p:nvSpPr>
        <p:spPr>
          <a:xfrm>
            <a:off x="0" y="0"/>
            <a:ext cx="1172391" cy="570598"/>
          </a:xfrm>
        </p:spPr>
        <p:txBody>
          <a:bodyPr wrap="none" lIns="360000" tIns="306000">
            <a:spAutoFit/>
          </a:bodyPr>
          <a:lstStyle>
            <a:lvl1pPr>
              <a:defRPr lang="en-GB" sz="1400" smtClean="0">
                <a:solidFill>
                  <a:srgbClr val="7F7F7F"/>
                </a:solidFill>
                <a:latin typeface="+mj-lt"/>
              </a:defRPr>
            </a:lvl1pPr>
          </a:lstStyle>
          <a:p>
            <a:pPr algn="l"/>
            <a:r>
              <a:rPr lang="en-GB" dirty="0"/>
              <a:t>Slide | </a:t>
            </a:r>
            <a:fld id="{82A71C7E-C515-49BD-9499-ADB46DCEF012}" type="slidenum">
              <a:rPr b="1" smtClean="0"/>
              <a:pPr algn="l"/>
              <a:t>‹#›</a:t>
            </a:fld>
            <a:endParaRPr b="1" dirty="0"/>
          </a:p>
        </p:txBody>
      </p:sp>
    </p:spTree>
    <p:extLst>
      <p:ext uri="{BB962C8B-B14F-4D97-AF65-F5344CB8AC3E}">
        <p14:creationId xmlns:p14="http://schemas.microsoft.com/office/powerpoint/2010/main" val="3336875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ended Image">
    <p:bg>
      <p:bgRef idx="1001">
        <a:schemeClr val="bg1"/>
      </p:bgRef>
    </p:bg>
    <p:spTree>
      <p:nvGrpSpPr>
        <p:cNvPr id="1" name=""/>
        <p:cNvGrpSpPr/>
        <p:nvPr/>
      </p:nvGrpSpPr>
      <p:grpSpPr>
        <a:xfrm>
          <a:off x="0" y="0"/>
          <a:ext cx="0" cy="0"/>
          <a:chOff x="0" y="0"/>
          <a:chExt cx="0" cy="0"/>
        </a:xfrm>
      </p:grpSpPr>
      <p:sp>
        <p:nvSpPr>
          <p:cNvPr id="5" name="Picture Placeholder 4"/>
          <p:cNvSpPr>
            <a:spLocks noGrp="1"/>
          </p:cNvSpPr>
          <p:nvPr>
            <p:ph type="pic" sz="quarter" idx="18"/>
          </p:nvPr>
        </p:nvSpPr>
        <p:spPr>
          <a:xfrm>
            <a:off x="5707117" y="0"/>
            <a:ext cx="6484883" cy="6342488"/>
          </a:xfrm>
          <a:solidFill>
            <a:srgbClr val="7030A0"/>
          </a:solidFill>
        </p:spPr>
        <p:txBody>
          <a:bodyPr/>
          <a:lstStyle>
            <a:lvl1pPr marL="0" indent="0" algn="r">
              <a:buNone/>
              <a:defRPr/>
            </a:lvl1pPr>
          </a:lstStyle>
          <a:p>
            <a:endParaRPr lang="en-GB" dirty="0"/>
          </a:p>
        </p:txBody>
      </p:sp>
      <p:sp>
        <p:nvSpPr>
          <p:cNvPr id="11" name="Rectangle 10"/>
          <p:cNvSpPr/>
          <p:nvPr userDrawn="1"/>
        </p:nvSpPr>
        <p:spPr>
          <a:xfrm>
            <a:off x="0" y="6407674"/>
            <a:ext cx="12192000" cy="4572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userDrawn="1"/>
        </p:nvSpPr>
        <p:spPr>
          <a:xfrm>
            <a:off x="1" y="6491911"/>
            <a:ext cx="1395247" cy="307777"/>
          </a:xfrm>
          <a:prstGeom prst="rect">
            <a:avLst/>
          </a:prstGeom>
          <a:noFill/>
        </p:spPr>
        <p:txBody>
          <a:bodyPr wrap="square" lIns="360000" rIns="360000" rtlCol="0">
            <a:spAutoFit/>
          </a:bodyPr>
          <a:lstStyle/>
          <a:p>
            <a:r>
              <a:rPr lang="en-GB" sz="1400" dirty="0">
                <a:solidFill>
                  <a:schemeClr val="bg1"/>
                </a:solidFill>
              </a:rPr>
              <a:t>JAPCC |</a:t>
            </a:r>
          </a:p>
        </p:txBody>
      </p:sp>
      <p:sp>
        <p:nvSpPr>
          <p:cNvPr id="14" name="Rectangle 13"/>
          <p:cNvSpPr/>
          <p:nvPr userDrawn="1"/>
        </p:nvSpPr>
        <p:spPr>
          <a:xfrm>
            <a:off x="0" y="6352019"/>
            <a:ext cx="12192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ooter Placeholder 20"/>
          <p:cNvSpPr>
            <a:spLocks noGrp="1"/>
          </p:cNvSpPr>
          <p:nvPr>
            <p:ph type="ftr" sz="quarter" idx="15"/>
          </p:nvPr>
        </p:nvSpPr>
        <p:spPr>
          <a:xfrm>
            <a:off x="626681" y="6491911"/>
            <a:ext cx="8759054" cy="307777"/>
          </a:xfrm>
          <a:noFill/>
        </p:spPr>
        <p:txBody>
          <a:bodyPr wrap="square" lIns="360000" rIns="360000" rtlCol="0">
            <a:spAutoFit/>
          </a:bodyPr>
          <a:lstStyle>
            <a:lvl1pPr>
              <a:defRPr lang="en-GB" sz="1400" dirty="0">
                <a:solidFill>
                  <a:schemeClr val="bg1"/>
                </a:solidFill>
                <a:latin typeface="+mj-lt"/>
              </a:defRPr>
            </a:lvl1pPr>
          </a:lstStyle>
          <a:p>
            <a:pPr algn="l"/>
            <a:r>
              <a:rPr lang="en-GB"/>
              <a:t>Drone Drills  |  Immediate Drone Reponse Measures</a:t>
            </a:r>
            <a:endParaRPr lang="en-GB" dirty="0"/>
          </a:p>
        </p:txBody>
      </p:sp>
      <p:sp>
        <p:nvSpPr>
          <p:cNvPr id="24" name="Date Placeholder 23"/>
          <p:cNvSpPr>
            <a:spLocks noGrp="1"/>
          </p:cNvSpPr>
          <p:nvPr>
            <p:ph type="dt" sz="half" idx="16"/>
          </p:nvPr>
        </p:nvSpPr>
        <p:spPr>
          <a:xfrm>
            <a:off x="9448800" y="6491911"/>
            <a:ext cx="2743200" cy="307777"/>
          </a:xfrm>
          <a:noFill/>
        </p:spPr>
        <p:txBody>
          <a:bodyPr vert="horz" wrap="square" lIns="360000" tIns="45720" rIns="360000" bIns="45720" rtlCol="0" anchor="ctr">
            <a:spAutoFit/>
          </a:bodyPr>
          <a:lstStyle>
            <a:lvl1pPr algn="r">
              <a:defRPr lang="en-US" sz="1400" smtClean="0">
                <a:solidFill>
                  <a:schemeClr val="bg1"/>
                </a:solidFill>
                <a:latin typeface="+mj-lt"/>
              </a:defRPr>
            </a:lvl1pPr>
          </a:lstStyle>
          <a:p>
            <a:r>
              <a:rPr lang="en-DE"/>
              <a:t>April 2024</a:t>
            </a:r>
            <a:endParaRPr lang="en-GB" dirty="0"/>
          </a:p>
        </p:txBody>
      </p:sp>
      <p:sp>
        <p:nvSpPr>
          <p:cNvPr id="3" name="Slide Number Placeholder 2"/>
          <p:cNvSpPr>
            <a:spLocks noGrp="1"/>
          </p:cNvSpPr>
          <p:nvPr>
            <p:ph type="sldNum" sz="quarter" idx="17"/>
          </p:nvPr>
        </p:nvSpPr>
        <p:spPr>
          <a:xfrm>
            <a:off x="0" y="0"/>
            <a:ext cx="1172391" cy="570598"/>
          </a:xfrm>
        </p:spPr>
        <p:txBody>
          <a:bodyPr wrap="none" lIns="360000" tIns="306000">
            <a:spAutoFit/>
          </a:bodyPr>
          <a:lstStyle>
            <a:lvl1pPr>
              <a:defRPr lang="en-GB" sz="1400" smtClean="0">
                <a:solidFill>
                  <a:srgbClr val="7F7F7F"/>
                </a:solidFill>
                <a:latin typeface="+mj-lt"/>
              </a:defRPr>
            </a:lvl1pPr>
          </a:lstStyle>
          <a:p>
            <a:pPr algn="l"/>
            <a:r>
              <a:rPr lang="en-GB" dirty="0"/>
              <a:t>Slide | </a:t>
            </a:r>
            <a:fld id="{82A71C7E-C515-49BD-9499-ADB46DCEF012}" type="slidenum">
              <a:rPr b="1" smtClean="0"/>
              <a:pPr algn="l"/>
              <a:t>‹#›</a:t>
            </a:fld>
            <a:endParaRPr b="1" dirty="0"/>
          </a:p>
        </p:txBody>
      </p:sp>
      <p:sp>
        <p:nvSpPr>
          <p:cNvPr id="17" name="Text Placeholder 16"/>
          <p:cNvSpPr>
            <a:spLocks noGrp="1"/>
          </p:cNvSpPr>
          <p:nvPr>
            <p:ph type="body" sz="quarter" idx="19"/>
          </p:nvPr>
        </p:nvSpPr>
        <p:spPr>
          <a:xfrm>
            <a:off x="1262558" y="-9532"/>
            <a:ext cx="10596649" cy="6352020"/>
          </a:xfrm>
          <a:gradFill>
            <a:gsLst>
              <a:gs pos="66000">
                <a:srgbClr val="FCFCFC">
                  <a:alpha val="80000"/>
                </a:srgbClr>
              </a:gs>
              <a:gs pos="50000">
                <a:schemeClr val="bg1"/>
              </a:gs>
              <a:gs pos="100000">
                <a:srgbClr val="F8F8F8">
                  <a:alpha val="0"/>
                </a:srgbClr>
              </a:gs>
            </a:gsLst>
            <a:lin ang="0" scaled="0"/>
          </a:gradFill>
        </p:spPr>
        <p:txBody>
          <a:bodyPr>
            <a:normAutofit/>
          </a:bodyPr>
          <a:lstStyle>
            <a:lvl1pPr marL="0" indent="0">
              <a:buNone/>
              <a:defRPr sz="800">
                <a:solidFill>
                  <a:schemeClr val="bg1"/>
                </a:solidFill>
              </a:defRPr>
            </a:lvl1pPr>
            <a:lvl2pPr marL="457200" indent="0">
              <a:buNone/>
              <a:defRPr sz="800">
                <a:solidFill>
                  <a:schemeClr val="bg1"/>
                </a:solidFill>
              </a:defRPr>
            </a:lvl2pPr>
            <a:lvl3pPr marL="914400" indent="0">
              <a:buNone/>
              <a:defRPr sz="800">
                <a:solidFill>
                  <a:schemeClr val="bg1"/>
                </a:solidFill>
              </a:defRPr>
            </a:lvl3pPr>
            <a:lvl4pPr marL="1371600" indent="0">
              <a:buNone/>
              <a:defRPr sz="800">
                <a:solidFill>
                  <a:schemeClr val="bg1"/>
                </a:solidFill>
              </a:defRPr>
            </a:lvl4pPr>
            <a:lvl5pPr marL="1828800" indent="0">
              <a:buNone/>
              <a:defRPr sz="8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p:cNvSpPr>
            <a:spLocks noGrp="1"/>
          </p:cNvSpPr>
          <p:nvPr>
            <p:ph type="title"/>
          </p:nvPr>
        </p:nvSpPr>
        <p:spPr>
          <a:xfrm>
            <a:off x="1262559" y="961696"/>
            <a:ext cx="7400593" cy="500391"/>
          </a:xfrm>
        </p:spPr>
        <p:txBody>
          <a:bodyPr>
            <a:normAutofit/>
          </a:bodyPr>
          <a:lstStyle>
            <a:lvl1pPr marL="0" algn="l" defTabSz="914400" rtl="0" eaLnBrk="1" latinLnBrk="0" hangingPunct="1">
              <a:spcAft>
                <a:spcPts val="2700"/>
              </a:spcAft>
              <a:defRPr lang="en-GB" sz="2800" b="1" kern="1200" dirty="0">
                <a:solidFill>
                  <a:srgbClr val="006198"/>
                </a:solidFill>
                <a:latin typeface="+mn-lt"/>
                <a:ea typeface="+mn-ea"/>
                <a:cs typeface="+mn-cs"/>
              </a:defRPr>
            </a:lvl1pPr>
          </a:lstStyle>
          <a:p>
            <a:r>
              <a:rPr lang="en-US" dirty="0"/>
              <a:t>Click to edit Master title style</a:t>
            </a:r>
            <a:endParaRPr lang="en-GB" dirty="0"/>
          </a:p>
        </p:txBody>
      </p:sp>
      <p:sp>
        <p:nvSpPr>
          <p:cNvPr id="8" name="Content Placeholder 7"/>
          <p:cNvSpPr>
            <a:spLocks noGrp="1"/>
          </p:cNvSpPr>
          <p:nvPr>
            <p:ph sz="quarter" idx="13"/>
          </p:nvPr>
        </p:nvSpPr>
        <p:spPr>
          <a:xfrm>
            <a:off x="1262559" y="1734207"/>
            <a:ext cx="7400593" cy="3831020"/>
          </a:xfrm>
        </p:spPr>
        <p:txBody>
          <a:bodyPr>
            <a:normAutofit/>
          </a:bodyPr>
          <a:lstStyle>
            <a:lvl1pPr marL="0" indent="0">
              <a:lnSpc>
                <a:spcPct val="100000"/>
              </a:lnSpc>
              <a:buNone/>
              <a:defRPr sz="2200"/>
            </a:lvl1pPr>
            <a:lvl2pPr marL="457200" indent="0">
              <a:lnSpc>
                <a:spcPct val="100000"/>
              </a:lnSpc>
              <a:buNone/>
              <a:defRPr sz="2200"/>
            </a:lvl2pPr>
            <a:lvl3pPr marL="914400" indent="0">
              <a:lnSpc>
                <a:spcPct val="100000"/>
              </a:lnSpc>
              <a:buNone/>
              <a:defRPr sz="2200"/>
            </a:lvl3pPr>
            <a:lvl4pPr marL="1371600" indent="0">
              <a:lnSpc>
                <a:spcPct val="100000"/>
              </a:lnSpc>
              <a:buNone/>
              <a:defRPr sz="2200"/>
            </a:lvl4pPr>
            <a:lvl5pPr marL="1828800" indent="0">
              <a:lnSpc>
                <a:spcPct val="100000"/>
              </a:lnSpc>
              <a:buNone/>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544677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harp Image">
    <p:bg>
      <p:bgRef idx="1001">
        <a:schemeClr val="bg1"/>
      </p:bgRef>
    </p:bg>
    <p:spTree>
      <p:nvGrpSpPr>
        <p:cNvPr id="1" name=""/>
        <p:cNvGrpSpPr/>
        <p:nvPr/>
      </p:nvGrpSpPr>
      <p:grpSpPr>
        <a:xfrm>
          <a:off x="0" y="0"/>
          <a:ext cx="0" cy="0"/>
          <a:chOff x="0" y="0"/>
          <a:chExt cx="0" cy="0"/>
        </a:xfrm>
      </p:grpSpPr>
      <p:sp>
        <p:nvSpPr>
          <p:cNvPr id="5" name="Picture Placeholder 4"/>
          <p:cNvSpPr>
            <a:spLocks noGrp="1"/>
          </p:cNvSpPr>
          <p:nvPr>
            <p:ph type="pic" sz="quarter" idx="18"/>
          </p:nvPr>
        </p:nvSpPr>
        <p:spPr>
          <a:xfrm>
            <a:off x="7632441" y="0"/>
            <a:ext cx="4559559" cy="6342488"/>
          </a:xfrm>
          <a:solidFill>
            <a:srgbClr val="7030A0"/>
          </a:solidFill>
        </p:spPr>
        <p:txBody>
          <a:bodyPr/>
          <a:lstStyle>
            <a:lvl1pPr marL="0" indent="0" algn="r">
              <a:buNone/>
              <a:defRPr/>
            </a:lvl1pPr>
          </a:lstStyle>
          <a:p>
            <a:endParaRPr lang="en-GB" dirty="0"/>
          </a:p>
        </p:txBody>
      </p:sp>
      <p:sp>
        <p:nvSpPr>
          <p:cNvPr id="11" name="Rectangle 10"/>
          <p:cNvSpPr/>
          <p:nvPr userDrawn="1"/>
        </p:nvSpPr>
        <p:spPr>
          <a:xfrm>
            <a:off x="0" y="6407674"/>
            <a:ext cx="12192000" cy="4572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userDrawn="1"/>
        </p:nvSpPr>
        <p:spPr>
          <a:xfrm>
            <a:off x="1" y="6491911"/>
            <a:ext cx="1395247" cy="307777"/>
          </a:xfrm>
          <a:prstGeom prst="rect">
            <a:avLst/>
          </a:prstGeom>
          <a:noFill/>
        </p:spPr>
        <p:txBody>
          <a:bodyPr wrap="square" lIns="360000" rIns="360000" rtlCol="0">
            <a:spAutoFit/>
          </a:bodyPr>
          <a:lstStyle/>
          <a:p>
            <a:r>
              <a:rPr lang="en-GB" sz="1400" dirty="0">
                <a:solidFill>
                  <a:schemeClr val="bg1"/>
                </a:solidFill>
              </a:rPr>
              <a:t>JAPCC |</a:t>
            </a:r>
          </a:p>
        </p:txBody>
      </p:sp>
      <p:sp>
        <p:nvSpPr>
          <p:cNvPr id="14" name="Rectangle 13"/>
          <p:cNvSpPr/>
          <p:nvPr userDrawn="1"/>
        </p:nvSpPr>
        <p:spPr>
          <a:xfrm>
            <a:off x="0" y="6352019"/>
            <a:ext cx="12192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ooter Placeholder 20"/>
          <p:cNvSpPr>
            <a:spLocks noGrp="1"/>
          </p:cNvSpPr>
          <p:nvPr>
            <p:ph type="ftr" sz="quarter" idx="15"/>
          </p:nvPr>
        </p:nvSpPr>
        <p:spPr>
          <a:xfrm>
            <a:off x="626681" y="6491911"/>
            <a:ext cx="8759054" cy="307777"/>
          </a:xfrm>
          <a:noFill/>
        </p:spPr>
        <p:txBody>
          <a:bodyPr wrap="square" lIns="360000" rIns="360000" rtlCol="0">
            <a:spAutoFit/>
          </a:bodyPr>
          <a:lstStyle>
            <a:lvl1pPr>
              <a:defRPr lang="en-GB" sz="1400" dirty="0">
                <a:solidFill>
                  <a:schemeClr val="bg1"/>
                </a:solidFill>
                <a:latin typeface="+mj-lt"/>
              </a:defRPr>
            </a:lvl1pPr>
          </a:lstStyle>
          <a:p>
            <a:pPr algn="l"/>
            <a:r>
              <a:rPr lang="en-GB"/>
              <a:t>Drone Drills  |  Immediate Drone Reponse Measures</a:t>
            </a:r>
            <a:endParaRPr lang="en-GB" dirty="0"/>
          </a:p>
        </p:txBody>
      </p:sp>
      <p:sp>
        <p:nvSpPr>
          <p:cNvPr id="24" name="Date Placeholder 23"/>
          <p:cNvSpPr>
            <a:spLocks noGrp="1"/>
          </p:cNvSpPr>
          <p:nvPr>
            <p:ph type="dt" sz="half" idx="16"/>
          </p:nvPr>
        </p:nvSpPr>
        <p:spPr>
          <a:xfrm>
            <a:off x="9448800" y="6491911"/>
            <a:ext cx="2743200" cy="307777"/>
          </a:xfrm>
          <a:noFill/>
        </p:spPr>
        <p:txBody>
          <a:bodyPr vert="horz" wrap="square" lIns="360000" tIns="45720" rIns="360000" bIns="45720" rtlCol="0" anchor="ctr">
            <a:spAutoFit/>
          </a:bodyPr>
          <a:lstStyle>
            <a:lvl1pPr algn="r">
              <a:defRPr lang="en-US" sz="1400" smtClean="0">
                <a:solidFill>
                  <a:schemeClr val="bg1"/>
                </a:solidFill>
                <a:latin typeface="+mj-lt"/>
              </a:defRPr>
            </a:lvl1pPr>
          </a:lstStyle>
          <a:p>
            <a:r>
              <a:rPr lang="en-DE"/>
              <a:t>April 2024</a:t>
            </a:r>
            <a:endParaRPr lang="en-GB" dirty="0"/>
          </a:p>
        </p:txBody>
      </p:sp>
      <p:sp>
        <p:nvSpPr>
          <p:cNvPr id="3" name="Slide Number Placeholder 2"/>
          <p:cNvSpPr>
            <a:spLocks noGrp="1"/>
          </p:cNvSpPr>
          <p:nvPr>
            <p:ph type="sldNum" sz="quarter" idx="17"/>
          </p:nvPr>
        </p:nvSpPr>
        <p:spPr>
          <a:xfrm>
            <a:off x="0" y="0"/>
            <a:ext cx="1172391" cy="570598"/>
          </a:xfrm>
        </p:spPr>
        <p:txBody>
          <a:bodyPr wrap="none" lIns="360000" tIns="306000">
            <a:spAutoFit/>
          </a:bodyPr>
          <a:lstStyle>
            <a:lvl1pPr>
              <a:defRPr lang="en-GB" sz="1400" smtClean="0">
                <a:solidFill>
                  <a:srgbClr val="7F7F7F"/>
                </a:solidFill>
                <a:latin typeface="+mj-lt"/>
              </a:defRPr>
            </a:lvl1pPr>
          </a:lstStyle>
          <a:p>
            <a:pPr algn="l"/>
            <a:r>
              <a:rPr lang="en-GB" dirty="0"/>
              <a:t>Slide | </a:t>
            </a:r>
            <a:fld id="{82A71C7E-C515-49BD-9499-ADB46DCEF012}" type="slidenum">
              <a:rPr b="1" smtClean="0"/>
              <a:pPr algn="l"/>
              <a:t>‹#›</a:t>
            </a:fld>
            <a:endParaRPr b="1" dirty="0"/>
          </a:p>
        </p:txBody>
      </p:sp>
      <p:sp>
        <p:nvSpPr>
          <p:cNvPr id="2" name="Title 1"/>
          <p:cNvSpPr>
            <a:spLocks noGrp="1"/>
          </p:cNvSpPr>
          <p:nvPr>
            <p:ph type="title"/>
          </p:nvPr>
        </p:nvSpPr>
        <p:spPr>
          <a:xfrm>
            <a:off x="1262559" y="961696"/>
            <a:ext cx="5931343" cy="500391"/>
          </a:xfrm>
        </p:spPr>
        <p:txBody>
          <a:bodyPr>
            <a:normAutofit/>
          </a:bodyPr>
          <a:lstStyle>
            <a:lvl1pPr marL="0" algn="l" defTabSz="914400" rtl="0" eaLnBrk="1" latinLnBrk="0" hangingPunct="1">
              <a:spcAft>
                <a:spcPts val="2700"/>
              </a:spcAft>
              <a:defRPr lang="en-GB" sz="2800" b="1" kern="1200" dirty="0">
                <a:solidFill>
                  <a:srgbClr val="006198"/>
                </a:solidFill>
                <a:latin typeface="+mn-lt"/>
                <a:ea typeface="+mn-ea"/>
                <a:cs typeface="+mn-cs"/>
              </a:defRPr>
            </a:lvl1pPr>
          </a:lstStyle>
          <a:p>
            <a:r>
              <a:rPr lang="en-US" dirty="0"/>
              <a:t>Click to edit Master title style</a:t>
            </a:r>
            <a:endParaRPr lang="en-GB" dirty="0"/>
          </a:p>
        </p:txBody>
      </p:sp>
      <p:sp>
        <p:nvSpPr>
          <p:cNvPr id="8" name="Content Placeholder 7"/>
          <p:cNvSpPr>
            <a:spLocks noGrp="1"/>
          </p:cNvSpPr>
          <p:nvPr>
            <p:ph sz="quarter" idx="13"/>
          </p:nvPr>
        </p:nvSpPr>
        <p:spPr>
          <a:xfrm>
            <a:off x="1262559" y="1734207"/>
            <a:ext cx="5931343" cy="3831020"/>
          </a:xfrm>
        </p:spPr>
        <p:txBody>
          <a:bodyPr>
            <a:normAutofit/>
          </a:bodyPr>
          <a:lstStyle>
            <a:lvl1pPr marL="0" indent="0">
              <a:lnSpc>
                <a:spcPct val="100000"/>
              </a:lnSpc>
              <a:buNone/>
              <a:defRPr sz="2200"/>
            </a:lvl1pPr>
            <a:lvl2pPr marL="457200" indent="0">
              <a:lnSpc>
                <a:spcPct val="100000"/>
              </a:lnSpc>
              <a:buNone/>
              <a:defRPr sz="2200"/>
            </a:lvl2pPr>
            <a:lvl3pPr marL="914400" indent="0">
              <a:lnSpc>
                <a:spcPct val="100000"/>
              </a:lnSpc>
              <a:buNone/>
              <a:defRPr sz="2200"/>
            </a:lvl3pPr>
            <a:lvl4pPr marL="1371600" indent="0">
              <a:lnSpc>
                <a:spcPct val="100000"/>
              </a:lnSpc>
              <a:buNone/>
              <a:defRPr sz="2200"/>
            </a:lvl4pPr>
            <a:lvl5pPr marL="1828800" indent="0">
              <a:lnSpc>
                <a:spcPct val="100000"/>
              </a:lnSpc>
              <a:buNone/>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37749853"/>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ended Image Horizontal">
    <p:bg>
      <p:bgRef idx="1001">
        <a:schemeClr val="bg1"/>
      </p:bgRef>
    </p:bg>
    <p:spTree>
      <p:nvGrpSpPr>
        <p:cNvPr id="1" name=""/>
        <p:cNvGrpSpPr/>
        <p:nvPr/>
      </p:nvGrpSpPr>
      <p:grpSpPr>
        <a:xfrm>
          <a:off x="0" y="0"/>
          <a:ext cx="0" cy="0"/>
          <a:chOff x="0" y="0"/>
          <a:chExt cx="0" cy="0"/>
        </a:xfrm>
      </p:grpSpPr>
      <p:sp>
        <p:nvSpPr>
          <p:cNvPr id="5" name="Picture Placeholder 4"/>
          <p:cNvSpPr>
            <a:spLocks noGrp="1"/>
          </p:cNvSpPr>
          <p:nvPr>
            <p:ph type="pic" sz="quarter" idx="18"/>
          </p:nvPr>
        </p:nvSpPr>
        <p:spPr>
          <a:xfrm>
            <a:off x="1" y="2408794"/>
            <a:ext cx="12192000" cy="3933694"/>
          </a:xfrm>
          <a:solidFill>
            <a:srgbClr val="7030A0"/>
          </a:solidFill>
        </p:spPr>
        <p:txBody>
          <a:bodyPr/>
          <a:lstStyle>
            <a:lvl1pPr marL="0" indent="0" algn="r">
              <a:buNone/>
              <a:defRPr/>
            </a:lvl1pPr>
          </a:lstStyle>
          <a:p>
            <a:endParaRPr lang="en-GB" dirty="0"/>
          </a:p>
        </p:txBody>
      </p:sp>
      <p:sp>
        <p:nvSpPr>
          <p:cNvPr id="16" name="Text Placeholder 16"/>
          <p:cNvSpPr>
            <a:spLocks noGrp="1"/>
          </p:cNvSpPr>
          <p:nvPr>
            <p:ph type="body" sz="quarter" idx="19"/>
          </p:nvPr>
        </p:nvSpPr>
        <p:spPr>
          <a:xfrm>
            <a:off x="0" y="2136674"/>
            <a:ext cx="12192000" cy="4205813"/>
          </a:xfrm>
          <a:gradFill>
            <a:gsLst>
              <a:gs pos="50000">
                <a:srgbClr val="FCFCFC">
                  <a:alpha val="80000"/>
                </a:srgbClr>
              </a:gs>
              <a:gs pos="5000">
                <a:schemeClr val="bg1"/>
              </a:gs>
              <a:gs pos="100000">
                <a:srgbClr val="F8F8F8">
                  <a:alpha val="0"/>
                </a:srgbClr>
              </a:gs>
            </a:gsLst>
            <a:lin ang="5400000" scaled="0"/>
          </a:gradFill>
        </p:spPr>
        <p:txBody>
          <a:bodyPr>
            <a:normAutofit/>
          </a:bodyPr>
          <a:lstStyle>
            <a:lvl1pPr marL="0" indent="0">
              <a:buNone/>
              <a:defRPr sz="800">
                <a:solidFill>
                  <a:schemeClr val="bg1"/>
                </a:solidFill>
              </a:defRPr>
            </a:lvl1pPr>
            <a:lvl2pPr marL="457200" indent="0">
              <a:buNone/>
              <a:defRPr sz="800">
                <a:solidFill>
                  <a:schemeClr val="bg1"/>
                </a:solidFill>
              </a:defRPr>
            </a:lvl2pPr>
            <a:lvl3pPr marL="914400" indent="0">
              <a:buNone/>
              <a:defRPr sz="800">
                <a:solidFill>
                  <a:schemeClr val="bg1"/>
                </a:solidFill>
              </a:defRPr>
            </a:lvl3pPr>
            <a:lvl4pPr marL="1371600" indent="0">
              <a:buNone/>
              <a:defRPr sz="800">
                <a:solidFill>
                  <a:schemeClr val="bg1"/>
                </a:solidFill>
              </a:defRPr>
            </a:lvl4pPr>
            <a:lvl5pPr marL="1828800" indent="0">
              <a:buNone/>
              <a:defRPr sz="8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Rectangle 10"/>
          <p:cNvSpPr/>
          <p:nvPr userDrawn="1"/>
        </p:nvSpPr>
        <p:spPr>
          <a:xfrm>
            <a:off x="0" y="6407674"/>
            <a:ext cx="12192000" cy="4572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userDrawn="1"/>
        </p:nvSpPr>
        <p:spPr>
          <a:xfrm>
            <a:off x="1" y="6491911"/>
            <a:ext cx="1395247" cy="307777"/>
          </a:xfrm>
          <a:prstGeom prst="rect">
            <a:avLst/>
          </a:prstGeom>
          <a:noFill/>
        </p:spPr>
        <p:txBody>
          <a:bodyPr wrap="square" lIns="360000" rIns="360000" rtlCol="0">
            <a:spAutoFit/>
          </a:bodyPr>
          <a:lstStyle/>
          <a:p>
            <a:r>
              <a:rPr lang="en-GB" sz="1400" dirty="0">
                <a:solidFill>
                  <a:schemeClr val="bg1"/>
                </a:solidFill>
              </a:rPr>
              <a:t>JAPCC |</a:t>
            </a:r>
          </a:p>
        </p:txBody>
      </p:sp>
      <p:sp>
        <p:nvSpPr>
          <p:cNvPr id="14" name="Rectangle 13"/>
          <p:cNvSpPr/>
          <p:nvPr userDrawn="1"/>
        </p:nvSpPr>
        <p:spPr>
          <a:xfrm>
            <a:off x="0" y="6352019"/>
            <a:ext cx="12192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ooter Placeholder 20"/>
          <p:cNvSpPr>
            <a:spLocks noGrp="1"/>
          </p:cNvSpPr>
          <p:nvPr>
            <p:ph type="ftr" sz="quarter" idx="15"/>
          </p:nvPr>
        </p:nvSpPr>
        <p:spPr>
          <a:xfrm>
            <a:off x="626681" y="6491911"/>
            <a:ext cx="8759054" cy="307777"/>
          </a:xfrm>
          <a:noFill/>
        </p:spPr>
        <p:txBody>
          <a:bodyPr wrap="square" lIns="360000" rIns="360000" rtlCol="0">
            <a:spAutoFit/>
          </a:bodyPr>
          <a:lstStyle>
            <a:lvl1pPr>
              <a:defRPr lang="en-GB" sz="1400" dirty="0">
                <a:solidFill>
                  <a:schemeClr val="bg1"/>
                </a:solidFill>
                <a:latin typeface="+mj-lt"/>
              </a:defRPr>
            </a:lvl1pPr>
          </a:lstStyle>
          <a:p>
            <a:pPr algn="l"/>
            <a:r>
              <a:rPr lang="en-GB"/>
              <a:t>Drone Drills  |  Immediate Drone Reponse Measures</a:t>
            </a:r>
            <a:endParaRPr lang="en-GB" dirty="0"/>
          </a:p>
        </p:txBody>
      </p:sp>
      <p:sp>
        <p:nvSpPr>
          <p:cNvPr id="24" name="Date Placeholder 23"/>
          <p:cNvSpPr>
            <a:spLocks noGrp="1"/>
          </p:cNvSpPr>
          <p:nvPr>
            <p:ph type="dt" sz="half" idx="16"/>
          </p:nvPr>
        </p:nvSpPr>
        <p:spPr>
          <a:xfrm>
            <a:off x="9448800" y="6491911"/>
            <a:ext cx="2743200" cy="307777"/>
          </a:xfrm>
          <a:noFill/>
        </p:spPr>
        <p:txBody>
          <a:bodyPr vert="horz" wrap="square" lIns="360000" tIns="45720" rIns="360000" bIns="45720" rtlCol="0" anchor="ctr">
            <a:spAutoFit/>
          </a:bodyPr>
          <a:lstStyle>
            <a:lvl1pPr algn="r">
              <a:defRPr lang="en-US" sz="1400" smtClean="0">
                <a:solidFill>
                  <a:schemeClr val="bg1"/>
                </a:solidFill>
                <a:latin typeface="+mj-lt"/>
              </a:defRPr>
            </a:lvl1pPr>
          </a:lstStyle>
          <a:p>
            <a:r>
              <a:rPr lang="en-DE"/>
              <a:t>April 2024</a:t>
            </a:r>
            <a:endParaRPr lang="en-GB" dirty="0"/>
          </a:p>
        </p:txBody>
      </p:sp>
      <p:sp>
        <p:nvSpPr>
          <p:cNvPr id="3" name="Slide Number Placeholder 2"/>
          <p:cNvSpPr>
            <a:spLocks noGrp="1"/>
          </p:cNvSpPr>
          <p:nvPr>
            <p:ph type="sldNum" sz="quarter" idx="17"/>
          </p:nvPr>
        </p:nvSpPr>
        <p:spPr>
          <a:xfrm>
            <a:off x="0" y="0"/>
            <a:ext cx="1172391" cy="570598"/>
          </a:xfrm>
        </p:spPr>
        <p:txBody>
          <a:bodyPr wrap="none" lIns="360000" tIns="306000">
            <a:spAutoFit/>
          </a:bodyPr>
          <a:lstStyle>
            <a:lvl1pPr>
              <a:defRPr lang="en-GB" sz="1400" smtClean="0">
                <a:solidFill>
                  <a:srgbClr val="7F7F7F"/>
                </a:solidFill>
                <a:latin typeface="+mj-lt"/>
              </a:defRPr>
            </a:lvl1pPr>
          </a:lstStyle>
          <a:p>
            <a:pPr algn="l"/>
            <a:r>
              <a:rPr lang="en-GB" dirty="0"/>
              <a:t>Slide | </a:t>
            </a:r>
            <a:fld id="{82A71C7E-C515-49BD-9499-ADB46DCEF012}" type="slidenum">
              <a:rPr b="1" smtClean="0"/>
              <a:pPr algn="l"/>
              <a:t>‹#›</a:t>
            </a:fld>
            <a:endParaRPr b="1" dirty="0"/>
          </a:p>
        </p:txBody>
      </p:sp>
      <p:sp>
        <p:nvSpPr>
          <p:cNvPr id="2" name="Title 1"/>
          <p:cNvSpPr>
            <a:spLocks noGrp="1"/>
          </p:cNvSpPr>
          <p:nvPr>
            <p:ph type="title"/>
          </p:nvPr>
        </p:nvSpPr>
        <p:spPr>
          <a:xfrm>
            <a:off x="1262559" y="961696"/>
            <a:ext cx="8520646" cy="500391"/>
          </a:xfrm>
        </p:spPr>
        <p:txBody>
          <a:bodyPr>
            <a:normAutofit/>
          </a:bodyPr>
          <a:lstStyle>
            <a:lvl1pPr marL="0" algn="l" defTabSz="914400" rtl="0" eaLnBrk="1" latinLnBrk="0" hangingPunct="1">
              <a:spcAft>
                <a:spcPts val="2700"/>
              </a:spcAft>
              <a:defRPr lang="en-GB" sz="2800" b="1" kern="1200" dirty="0">
                <a:solidFill>
                  <a:srgbClr val="006198"/>
                </a:solidFill>
                <a:latin typeface="+mn-lt"/>
                <a:ea typeface="+mn-ea"/>
                <a:cs typeface="+mn-cs"/>
              </a:defRPr>
            </a:lvl1pPr>
          </a:lstStyle>
          <a:p>
            <a:r>
              <a:rPr lang="en-US" dirty="0"/>
              <a:t>Click to edit Master title style</a:t>
            </a:r>
            <a:endParaRPr lang="en-GB" dirty="0"/>
          </a:p>
        </p:txBody>
      </p:sp>
      <p:sp>
        <p:nvSpPr>
          <p:cNvPr id="8" name="Content Placeholder 7"/>
          <p:cNvSpPr>
            <a:spLocks noGrp="1"/>
          </p:cNvSpPr>
          <p:nvPr>
            <p:ph sz="quarter" idx="13"/>
          </p:nvPr>
        </p:nvSpPr>
        <p:spPr>
          <a:xfrm>
            <a:off x="1262559" y="1734207"/>
            <a:ext cx="8520646" cy="3831020"/>
          </a:xfrm>
        </p:spPr>
        <p:txBody>
          <a:bodyPr>
            <a:normAutofit/>
          </a:bodyPr>
          <a:lstStyle>
            <a:lvl1pPr marL="0" indent="0">
              <a:lnSpc>
                <a:spcPct val="100000"/>
              </a:lnSpc>
              <a:buNone/>
              <a:defRPr sz="2200"/>
            </a:lvl1pPr>
            <a:lvl2pPr marL="457200" indent="0">
              <a:lnSpc>
                <a:spcPct val="100000"/>
              </a:lnSpc>
              <a:buNone/>
              <a:defRPr sz="2200"/>
            </a:lvl2pPr>
            <a:lvl3pPr marL="914400" indent="0">
              <a:lnSpc>
                <a:spcPct val="100000"/>
              </a:lnSpc>
              <a:buNone/>
              <a:defRPr sz="2200"/>
            </a:lvl3pPr>
            <a:lvl4pPr marL="1371600" indent="0">
              <a:lnSpc>
                <a:spcPct val="100000"/>
              </a:lnSpc>
              <a:buNone/>
              <a:defRPr sz="2200"/>
            </a:lvl4pPr>
            <a:lvl5pPr marL="1828800" indent="0">
              <a:lnSpc>
                <a:spcPct val="100000"/>
              </a:lnSpc>
              <a:buNone/>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83206" y="0"/>
            <a:ext cx="2408794" cy="2408794"/>
          </a:xfrm>
          <a:prstGeom prst="rect">
            <a:avLst/>
          </a:prstGeom>
        </p:spPr>
      </p:pic>
    </p:spTree>
    <p:extLst>
      <p:ext uri="{BB962C8B-B14F-4D97-AF65-F5344CB8AC3E}">
        <p14:creationId xmlns:p14="http://schemas.microsoft.com/office/powerpoint/2010/main" val="192356413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arp Image Horizontal">
    <p:bg>
      <p:bgRef idx="1001">
        <a:schemeClr val="bg1"/>
      </p:bgRef>
    </p:bg>
    <p:spTree>
      <p:nvGrpSpPr>
        <p:cNvPr id="1" name=""/>
        <p:cNvGrpSpPr/>
        <p:nvPr/>
      </p:nvGrpSpPr>
      <p:grpSpPr>
        <a:xfrm>
          <a:off x="0" y="0"/>
          <a:ext cx="0" cy="0"/>
          <a:chOff x="0" y="0"/>
          <a:chExt cx="0" cy="0"/>
        </a:xfrm>
      </p:grpSpPr>
      <p:sp>
        <p:nvSpPr>
          <p:cNvPr id="5" name="Picture Placeholder 4"/>
          <p:cNvSpPr>
            <a:spLocks noGrp="1"/>
          </p:cNvSpPr>
          <p:nvPr>
            <p:ph type="pic" sz="quarter" idx="18"/>
          </p:nvPr>
        </p:nvSpPr>
        <p:spPr>
          <a:xfrm>
            <a:off x="1" y="3370490"/>
            <a:ext cx="12192000" cy="2971998"/>
          </a:xfrm>
          <a:solidFill>
            <a:srgbClr val="7030A0"/>
          </a:solidFill>
        </p:spPr>
        <p:txBody>
          <a:bodyPr/>
          <a:lstStyle>
            <a:lvl1pPr marL="0" indent="0" algn="r">
              <a:buNone/>
              <a:defRPr/>
            </a:lvl1pPr>
          </a:lstStyle>
          <a:p>
            <a:endParaRPr lang="en-GB" dirty="0"/>
          </a:p>
        </p:txBody>
      </p:sp>
      <p:sp>
        <p:nvSpPr>
          <p:cNvPr id="11" name="Rectangle 10"/>
          <p:cNvSpPr/>
          <p:nvPr userDrawn="1"/>
        </p:nvSpPr>
        <p:spPr>
          <a:xfrm>
            <a:off x="0" y="6407674"/>
            <a:ext cx="12192000" cy="4572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userDrawn="1"/>
        </p:nvSpPr>
        <p:spPr>
          <a:xfrm>
            <a:off x="1" y="6491911"/>
            <a:ext cx="1395247" cy="307777"/>
          </a:xfrm>
          <a:prstGeom prst="rect">
            <a:avLst/>
          </a:prstGeom>
          <a:noFill/>
        </p:spPr>
        <p:txBody>
          <a:bodyPr wrap="square" lIns="360000" rIns="360000" rtlCol="0">
            <a:spAutoFit/>
          </a:bodyPr>
          <a:lstStyle/>
          <a:p>
            <a:r>
              <a:rPr lang="en-GB" sz="1400" dirty="0">
                <a:solidFill>
                  <a:schemeClr val="bg1"/>
                </a:solidFill>
              </a:rPr>
              <a:t>JAPCC |</a:t>
            </a:r>
          </a:p>
        </p:txBody>
      </p:sp>
      <p:sp>
        <p:nvSpPr>
          <p:cNvPr id="14" name="Rectangle 13"/>
          <p:cNvSpPr/>
          <p:nvPr userDrawn="1"/>
        </p:nvSpPr>
        <p:spPr>
          <a:xfrm>
            <a:off x="0" y="6352019"/>
            <a:ext cx="12192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ooter Placeholder 20"/>
          <p:cNvSpPr>
            <a:spLocks noGrp="1"/>
          </p:cNvSpPr>
          <p:nvPr>
            <p:ph type="ftr" sz="quarter" idx="15"/>
          </p:nvPr>
        </p:nvSpPr>
        <p:spPr>
          <a:xfrm>
            <a:off x="626681" y="6491911"/>
            <a:ext cx="8759054" cy="307777"/>
          </a:xfrm>
          <a:noFill/>
        </p:spPr>
        <p:txBody>
          <a:bodyPr wrap="square" lIns="360000" rIns="360000" rtlCol="0">
            <a:spAutoFit/>
          </a:bodyPr>
          <a:lstStyle>
            <a:lvl1pPr>
              <a:defRPr lang="en-GB" sz="1400" dirty="0">
                <a:solidFill>
                  <a:schemeClr val="bg1"/>
                </a:solidFill>
                <a:latin typeface="+mj-lt"/>
              </a:defRPr>
            </a:lvl1pPr>
          </a:lstStyle>
          <a:p>
            <a:pPr algn="l"/>
            <a:r>
              <a:rPr lang="en-GB"/>
              <a:t>Drone Drills  |  Immediate Drone Reponse Measures</a:t>
            </a:r>
            <a:endParaRPr lang="en-GB" dirty="0"/>
          </a:p>
        </p:txBody>
      </p:sp>
      <p:sp>
        <p:nvSpPr>
          <p:cNvPr id="24" name="Date Placeholder 23"/>
          <p:cNvSpPr>
            <a:spLocks noGrp="1"/>
          </p:cNvSpPr>
          <p:nvPr>
            <p:ph type="dt" sz="half" idx="16"/>
          </p:nvPr>
        </p:nvSpPr>
        <p:spPr>
          <a:xfrm>
            <a:off x="9448800" y="6491911"/>
            <a:ext cx="2743200" cy="307777"/>
          </a:xfrm>
          <a:noFill/>
        </p:spPr>
        <p:txBody>
          <a:bodyPr vert="horz" wrap="square" lIns="360000" tIns="45720" rIns="360000" bIns="45720" rtlCol="0" anchor="ctr">
            <a:spAutoFit/>
          </a:bodyPr>
          <a:lstStyle>
            <a:lvl1pPr algn="r">
              <a:defRPr lang="en-US" sz="1400" smtClean="0">
                <a:solidFill>
                  <a:schemeClr val="bg1"/>
                </a:solidFill>
                <a:latin typeface="+mj-lt"/>
              </a:defRPr>
            </a:lvl1pPr>
          </a:lstStyle>
          <a:p>
            <a:r>
              <a:rPr lang="en-DE"/>
              <a:t>April 2024</a:t>
            </a:r>
            <a:endParaRPr lang="en-GB" dirty="0"/>
          </a:p>
        </p:txBody>
      </p:sp>
      <p:sp>
        <p:nvSpPr>
          <p:cNvPr id="3" name="Slide Number Placeholder 2"/>
          <p:cNvSpPr>
            <a:spLocks noGrp="1"/>
          </p:cNvSpPr>
          <p:nvPr>
            <p:ph type="sldNum" sz="quarter" idx="17"/>
          </p:nvPr>
        </p:nvSpPr>
        <p:spPr>
          <a:xfrm>
            <a:off x="0" y="0"/>
            <a:ext cx="1172391" cy="570598"/>
          </a:xfrm>
        </p:spPr>
        <p:txBody>
          <a:bodyPr wrap="none" lIns="360000" tIns="306000">
            <a:spAutoFit/>
          </a:bodyPr>
          <a:lstStyle>
            <a:lvl1pPr>
              <a:defRPr lang="en-GB" sz="1400" smtClean="0">
                <a:solidFill>
                  <a:srgbClr val="7F7F7F"/>
                </a:solidFill>
                <a:latin typeface="+mj-lt"/>
              </a:defRPr>
            </a:lvl1pPr>
          </a:lstStyle>
          <a:p>
            <a:pPr algn="l"/>
            <a:r>
              <a:rPr lang="en-GB" dirty="0"/>
              <a:t>Slide | </a:t>
            </a:r>
            <a:fld id="{82A71C7E-C515-49BD-9499-ADB46DCEF012}" type="slidenum">
              <a:rPr b="1" smtClean="0"/>
              <a:pPr algn="l"/>
              <a:t>‹#›</a:t>
            </a:fld>
            <a:endParaRPr b="1" dirty="0"/>
          </a:p>
        </p:txBody>
      </p:sp>
      <p:sp>
        <p:nvSpPr>
          <p:cNvPr id="2" name="Title 1"/>
          <p:cNvSpPr>
            <a:spLocks noGrp="1"/>
          </p:cNvSpPr>
          <p:nvPr>
            <p:ph type="title"/>
          </p:nvPr>
        </p:nvSpPr>
        <p:spPr>
          <a:xfrm>
            <a:off x="1262559" y="961696"/>
            <a:ext cx="8520646" cy="500391"/>
          </a:xfrm>
        </p:spPr>
        <p:txBody>
          <a:bodyPr>
            <a:normAutofit/>
          </a:bodyPr>
          <a:lstStyle>
            <a:lvl1pPr marL="0" algn="l" defTabSz="914400" rtl="0" eaLnBrk="1" latinLnBrk="0" hangingPunct="1">
              <a:spcAft>
                <a:spcPts val="2700"/>
              </a:spcAft>
              <a:defRPr lang="en-GB" sz="2800" b="1" kern="1200" dirty="0">
                <a:solidFill>
                  <a:srgbClr val="006198"/>
                </a:solidFill>
                <a:latin typeface="+mn-lt"/>
                <a:ea typeface="+mn-ea"/>
                <a:cs typeface="+mn-cs"/>
              </a:defRPr>
            </a:lvl1pPr>
          </a:lstStyle>
          <a:p>
            <a:r>
              <a:rPr lang="en-US" dirty="0"/>
              <a:t>Click to edit Master title style</a:t>
            </a:r>
            <a:endParaRPr lang="en-GB"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83206" y="0"/>
            <a:ext cx="2408794" cy="2408794"/>
          </a:xfrm>
          <a:prstGeom prst="rect">
            <a:avLst/>
          </a:prstGeom>
        </p:spPr>
      </p:pic>
      <p:sp>
        <p:nvSpPr>
          <p:cNvPr id="8" name="Content Placeholder 7"/>
          <p:cNvSpPr>
            <a:spLocks noGrp="1"/>
          </p:cNvSpPr>
          <p:nvPr>
            <p:ph sz="quarter" idx="13"/>
          </p:nvPr>
        </p:nvSpPr>
        <p:spPr>
          <a:xfrm>
            <a:off x="1262559" y="1734207"/>
            <a:ext cx="8520646" cy="1461379"/>
          </a:xfrm>
        </p:spPr>
        <p:txBody>
          <a:bodyPr>
            <a:normAutofit/>
          </a:bodyPr>
          <a:lstStyle>
            <a:lvl1pPr marL="0" indent="0">
              <a:lnSpc>
                <a:spcPct val="100000"/>
              </a:lnSpc>
              <a:buNone/>
              <a:defRPr sz="2200"/>
            </a:lvl1pPr>
            <a:lvl2pPr marL="457200" indent="0">
              <a:lnSpc>
                <a:spcPct val="100000"/>
              </a:lnSpc>
              <a:buNone/>
              <a:defRPr sz="2200"/>
            </a:lvl2pPr>
            <a:lvl3pPr marL="914400" indent="0">
              <a:lnSpc>
                <a:spcPct val="100000"/>
              </a:lnSpc>
              <a:buNone/>
              <a:defRPr sz="2200"/>
            </a:lvl3pPr>
            <a:lvl4pPr marL="1371600" indent="0">
              <a:lnSpc>
                <a:spcPct val="100000"/>
              </a:lnSpc>
              <a:buNone/>
              <a:defRPr sz="2200"/>
            </a:lvl4pPr>
            <a:lvl5pPr marL="1828800" indent="0">
              <a:lnSpc>
                <a:spcPct val="100000"/>
              </a:lnSpc>
              <a:buNone/>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3633042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Only">
    <p:bg>
      <p:bgRef idx="1001">
        <a:schemeClr val="bg1"/>
      </p:bgRef>
    </p:bg>
    <p:spTree>
      <p:nvGrpSpPr>
        <p:cNvPr id="1" name=""/>
        <p:cNvGrpSpPr/>
        <p:nvPr/>
      </p:nvGrpSpPr>
      <p:grpSpPr>
        <a:xfrm>
          <a:off x="0" y="0"/>
          <a:ext cx="0" cy="0"/>
          <a:chOff x="0" y="0"/>
          <a:chExt cx="0" cy="0"/>
        </a:xfrm>
      </p:grpSpPr>
      <p:sp>
        <p:nvSpPr>
          <p:cNvPr id="15" name="Slide Number Placeholder 2"/>
          <p:cNvSpPr>
            <a:spLocks noGrp="1"/>
          </p:cNvSpPr>
          <p:nvPr>
            <p:ph type="sldNum" sz="quarter" idx="17"/>
          </p:nvPr>
        </p:nvSpPr>
        <p:spPr>
          <a:xfrm>
            <a:off x="0" y="0"/>
            <a:ext cx="1172391" cy="570598"/>
          </a:xfrm>
        </p:spPr>
        <p:txBody>
          <a:bodyPr wrap="none" lIns="360000" tIns="306000">
            <a:spAutoFit/>
          </a:bodyPr>
          <a:lstStyle>
            <a:lvl1pPr>
              <a:defRPr lang="en-GB" sz="1400" smtClean="0">
                <a:solidFill>
                  <a:schemeClr val="bg1"/>
                </a:solidFill>
                <a:latin typeface="+mj-lt"/>
              </a:defRPr>
            </a:lvl1pPr>
          </a:lstStyle>
          <a:p>
            <a:pPr algn="l"/>
            <a:r>
              <a:rPr lang="en-GB"/>
              <a:t>Slide | </a:t>
            </a:r>
            <a:fld id="{82A71C7E-C515-49BD-9499-ADB46DCEF012}" type="slidenum">
              <a:rPr b="1" smtClean="0"/>
              <a:pPr algn="l"/>
              <a:t>‹#›</a:t>
            </a:fld>
            <a:endParaRPr b="1" dirty="0"/>
          </a:p>
        </p:txBody>
      </p:sp>
      <p:sp>
        <p:nvSpPr>
          <p:cNvPr id="5" name="Picture Placeholder 4"/>
          <p:cNvSpPr>
            <a:spLocks noGrp="1"/>
          </p:cNvSpPr>
          <p:nvPr>
            <p:ph type="pic" sz="quarter" idx="18"/>
          </p:nvPr>
        </p:nvSpPr>
        <p:spPr>
          <a:xfrm>
            <a:off x="1" y="0"/>
            <a:ext cx="12192000" cy="6342488"/>
          </a:xfrm>
          <a:solidFill>
            <a:srgbClr val="7030A0"/>
          </a:solidFill>
        </p:spPr>
        <p:txBody>
          <a:bodyPr/>
          <a:lstStyle>
            <a:lvl1pPr marL="0" indent="0" algn="r">
              <a:buNone/>
              <a:defRPr/>
            </a:lvl1pPr>
          </a:lstStyle>
          <a:p>
            <a:endParaRPr lang="en-GB" dirty="0"/>
          </a:p>
        </p:txBody>
      </p:sp>
      <p:sp>
        <p:nvSpPr>
          <p:cNvPr id="11" name="Rectangle 10"/>
          <p:cNvSpPr/>
          <p:nvPr userDrawn="1"/>
        </p:nvSpPr>
        <p:spPr>
          <a:xfrm>
            <a:off x="0" y="6407674"/>
            <a:ext cx="12192000" cy="4572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userDrawn="1"/>
        </p:nvSpPr>
        <p:spPr>
          <a:xfrm>
            <a:off x="1" y="6491911"/>
            <a:ext cx="1395247" cy="307777"/>
          </a:xfrm>
          <a:prstGeom prst="rect">
            <a:avLst/>
          </a:prstGeom>
          <a:noFill/>
        </p:spPr>
        <p:txBody>
          <a:bodyPr wrap="square" lIns="360000" rIns="360000" rtlCol="0">
            <a:spAutoFit/>
          </a:bodyPr>
          <a:lstStyle/>
          <a:p>
            <a:r>
              <a:rPr lang="en-GB" sz="1400" dirty="0">
                <a:solidFill>
                  <a:schemeClr val="bg1"/>
                </a:solidFill>
              </a:rPr>
              <a:t>JAPCC |</a:t>
            </a:r>
          </a:p>
        </p:txBody>
      </p:sp>
      <p:sp>
        <p:nvSpPr>
          <p:cNvPr id="14" name="Rectangle 13"/>
          <p:cNvSpPr/>
          <p:nvPr userDrawn="1"/>
        </p:nvSpPr>
        <p:spPr>
          <a:xfrm>
            <a:off x="0" y="6352019"/>
            <a:ext cx="12192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ooter Placeholder 20"/>
          <p:cNvSpPr>
            <a:spLocks noGrp="1"/>
          </p:cNvSpPr>
          <p:nvPr>
            <p:ph type="ftr" sz="quarter" idx="15"/>
          </p:nvPr>
        </p:nvSpPr>
        <p:spPr>
          <a:xfrm>
            <a:off x="626681" y="6491911"/>
            <a:ext cx="8759054" cy="307777"/>
          </a:xfrm>
          <a:noFill/>
        </p:spPr>
        <p:txBody>
          <a:bodyPr wrap="square" lIns="360000" rIns="360000" rtlCol="0">
            <a:spAutoFit/>
          </a:bodyPr>
          <a:lstStyle>
            <a:lvl1pPr>
              <a:defRPr lang="en-GB" sz="1400" dirty="0">
                <a:solidFill>
                  <a:schemeClr val="bg1"/>
                </a:solidFill>
                <a:latin typeface="+mj-lt"/>
              </a:defRPr>
            </a:lvl1pPr>
          </a:lstStyle>
          <a:p>
            <a:pPr algn="l"/>
            <a:r>
              <a:rPr lang="en-GB"/>
              <a:t>Drone Drills  |  Immediate Drone Reponse Measures</a:t>
            </a:r>
            <a:endParaRPr lang="en-GB" dirty="0"/>
          </a:p>
        </p:txBody>
      </p:sp>
      <p:sp>
        <p:nvSpPr>
          <p:cNvPr id="24" name="Date Placeholder 23"/>
          <p:cNvSpPr>
            <a:spLocks noGrp="1"/>
          </p:cNvSpPr>
          <p:nvPr>
            <p:ph type="dt" sz="half" idx="16"/>
          </p:nvPr>
        </p:nvSpPr>
        <p:spPr>
          <a:xfrm>
            <a:off x="9448800" y="6491911"/>
            <a:ext cx="2743200" cy="307777"/>
          </a:xfrm>
          <a:noFill/>
        </p:spPr>
        <p:txBody>
          <a:bodyPr vert="horz" wrap="square" lIns="360000" tIns="45720" rIns="360000" bIns="45720" rtlCol="0" anchor="ctr">
            <a:spAutoFit/>
          </a:bodyPr>
          <a:lstStyle>
            <a:lvl1pPr algn="r">
              <a:defRPr lang="en-US" sz="1400" smtClean="0">
                <a:solidFill>
                  <a:schemeClr val="bg1"/>
                </a:solidFill>
                <a:latin typeface="+mj-lt"/>
              </a:defRPr>
            </a:lvl1pPr>
          </a:lstStyle>
          <a:p>
            <a:r>
              <a:rPr lang="en-DE"/>
              <a:t>April 2024</a:t>
            </a:r>
            <a:endParaRPr lang="en-GB" dirty="0"/>
          </a:p>
        </p:txBody>
      </p:sp>
    </p:spTree>
    <p:extLst>
      <p:ext uri="{BB962C8B-B14F-4D97-AF65-F5344CB8AC3E}">
        <p14:creationId xmlns:p14="http://schemas.microsoft.com/office/powerpoint/2010/main" val="245478586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ty Canvas">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6407674"/>
            <a:ext cx="12192000" cy="4572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userDrawn="1"/>
        </p:nvSpPr>
        <p:spPr>
          <a:xfrm>
            <a:off x="1" y="6491911"/>
            <a:ext cx="1395247" cy="307777"/>
          </a:xfrm>
          <a:prstGeom prst="rect">
            <a:avLst/>
          </a:prstGeom>
          <a:noFill/>
        </p:spPr>
        <p:txBody>
          <a:bodyPr wrap="square" lIns="360000" rIns="360000" rtlCol="0">
            <a:spAutoFit/>
          </a:bodyPr>
          <a:lstStyle/>
          <a:p>
            <a:r>
              <a:rPr lang="en-GB" sz="1400" dirty="0">
                <a:solidFill>
                  <a:schemeClr val="bg1"/>
                </a:solidFill>
              </a:rPr>
              <a:t>JAPCC |</a:t>
            </a:r>
          </a:p>
        </p:txBody>
      </p:sp>
      <p:sp>
        <p:nvSpPr>
          <p:cNvPr id="14" name="Rectangle 13"/>
          <p:cNvSpPr/>
          <p:nvPr userDrawn="1"/>
        </p:nvSpPr>
        <p:spPr>
          <a:xfrm>
            <a:off x="0" y="6352019"/>
            <a:ext cx="12192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ooter Placeholder 20"/>
          <p:cNvSpPr>
            <a:spLocks noGrp="1"/>
          </p:cNvSpPr>
          <p:nvPr>
            <p:ph type="ftr" sz="quarter" idx="15"/>
          </p:nvPr>
        </p:nvSpPr>
        <p:spPr>
          <a:xfrm>
            <a:off x="626681" y="6491911"/>
            <a:ext cx="8759054" cy="307777"/>
          </a:xfrm>
          <a:noFill/>
        </p:spPr>
        <p:txBody>
          <a:bodyPr wrap="square" lIns="360000" rIns="360000" rtlCol="0">
            <a:spAutoFit/>
          </a:bodyPr>
          <a:lstStyle>
            <a:lvl1pPr>
              <a:defRPr lang="en-GB" sz="1400" dirty="0">
                <a:solidFill>
                  <a:schemeClr val="bg1"/>
                </a:solidFill>
                <a:latin typeface="+mj-lt"/>
              </a:defRPr>
            </a:lvl1pPr>
          </a:lstStyle>
          <a:p>
            <a:pPr algn="l"/>
            <a:r>
              <a:rPr lang="en-GB"/>
              <a:t>Drone Drills  |  Immediate Drone Reponse Measures</a:t>
            </a:r>
            <a:endParaRPr lang="en-GB" dirty="0"/>
          </a:p>
        </p:txBody>
      </p:sp>
      <p:sp>
        <p:nvSpPr>
          <p:cNvPr id="24" name="Date Placeholder 23"/>
          <p:cNvSpPr>
            <a:spLocks noGrp="1"/>
          </p:cNvSpPr>
          <p:nvPr>
            <p:ph type="dt" sz="half" idx="16"/>
          </p:nvPr>
        </p:nvSpPr>
        <p:spPr>
          <a:xfrm>
            <a:off x="9448800" y="6491911"/>
            <a:ext cx="2743200" cy="307777"/>
          </a:xfrm>
          <a:noFill/>
        </p:spPr>
        <p:txBody>
          <a:bodyPr vert="horz" wrap="square" lIns="360000" tIns="45720" rIns="360000" bIns="45720" rtlCol="0" anchor="ctr">
            <a:spAutoFit/>
          </a:bodyPr>
          <a:lstStyle>
            <a:lvl1pPr algn="r">
              <a:defRPr lang="en-US" sz="1400" smtClean="0">
                <a:solidFill>
                  <a:schemeClr val="bg1"/>
                </a:solidFill>
                <a:latin typeface="+mj-lt"/>
              </a:defRPr>
            </a:lvl1pPr>
          </a:lstStyle>
          <a:p>
            <a:r>
              <a:rPr lang="en-DE"/>
              <a:t>April 2024</a:t>
            </a:r>
            <a:endParaRPr lang="en-GB" dirty="0"/>
          </a:p>
        </p:txBody>
      </p:sp>
      <p:sp>
        <p:nvSpPr>
          <p:cNvPr id="9" name="Slide Number Placeholder 2"/>
          <p:cNvSpPr>
            <a:spLocks noGrp="1"/>
          </p:cNvSpPr>
          <p:nvPr>
            <p:ph type="sldNum" sz="quarter" idx="17"/>
          </p:nvPr>
        </p:nvSpPr>
        <p:spPr>
          <a:xfrm>
            <a:off x="0" y="0"/>
            <a:ext cx="1172391" cy="570598"/>
          </a:xfrm>
        </p:spPr>
        <p:txBody>
          <a:bodyPr wrap="none" lIns="360000" tIns="306000">
            <a:spAutoFit/>
          </a:bodyPr>
          <a:lstStyle>
            <a:lvl1pPr>
              <a:defRPr lang="en-GB" sz="1400" smtClean="0">
                <a:solidFill>
                  <a:srgbClr val="7F7F7F"/>
                </a:solidFill>
                <a:latin typeface="+mj-lt"/>
              </a:defRPr>
            </a:lvl1pPr>
          </a:lstStyle>
          <a:p>
            <a:pPr algn="l"/>
            <a:r>
              <a:rPr lang="en-GB" dirty="0"/>
              <a:t>Slide | </a:t>
            </a:r>
            <a:fld id="{82A71C7E-C515-49BD-9499-ADB46DCEF012}" type="slidenum">
              <a:rPr b="1" smtClean="0"/>
              <a:pPr algn="l"/>
              <a:t>‹#›</a:t>
            </a:fld>
            <a:endParaRPr b="1" dirty="0"/>
          </a:p>
        </p:txBody>
      </p:sp>
    </p:spTree>
    <p:extLst>
      <p:ext uri="{BB962C8B-B14F-4D97-AF65-F5344CB8AC3E}">
        <p14:creationId xmlns:p14="http://schemas.microsoft.com/office/powerpoint/2010/main" val="164964223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ty Canvas with Logo">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6407674"/>
            <a:ext cx="12192000" cy="4572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userDrawn="1"/>
        </p:nvSpPr>
        <p:spPr>
          <a:xfrm>
            <a:off x="1" y="6491911"/>
            <a:ext cx="1395247" cy="307777"/>
          </a:xfrm>
          <a:prstGeom prst="rect">
            <a:avLst/>
          </a:prstGeom>
          <a:noFill/>
        </p:spPr>
        <p:txBody>
          <a:bodyPr wrap="square" lIns="360000" rIns="360000" rtlCol="0">
            <a:spAutoFit/>
          </a:bodyPr>
          <a:lstStyle/>
          <a:p>
            <a:r>
              <a:rPr lang="en-GB" sz="1400" dirty="0">
                <a:solidFill>
                  <a:schemeClr val="bg1"/>
                </a:solidFill>
              </a:rPr>
              <a:t>JAPCC |</a:t>
            </a:r>
          </a:p>
        </p:txBody>
      </p:sp>
      <p:sp>
        <p:nvSpPr>
          <p:cNvPr id="14" name="Rectangle 13"/>
          <p:cNvSpPr/>
          <p:nvPr userDrawn="1"/>
        </p:nvSpPr>
        <p:spPr>
          <a:xfrm>
            <a:off x="0" y="6352019"/>
            <a:ext cx="12192000" cy="72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ooter Placeholder 20"/>
          <p:cNvSpPr>
            <a:spLocks noGrp="1"/>
          </p:cNvSpPr>
          <p:nvPr>
            <p:ph type="ftr" sz="quarter" idx="15"/>
          </p:nvPr>
        </p:nvSpPr>
        <p:spPr>
          <a:xfrm>
            <a:off x="626681" y="6491911"/>
            <a:ext cx="8759054" cy="307777"/>
          </a:xfrm>
          <a:noFill/>
        </p:spPr>
        <p:txBody>
          <a:bodyPr wrap="square" lIns="360000" rIns="360000" rtlCol="0">
            <a:spAutoFit/>
          </a:bodyPr>
          <a:lstStyle>
            <a:lvl1pPr>
              <a:defRPr lang="en-GB" sz="1400" dirty="0">
                <a:solidFill>
                  <a:schemeClr val="bg1"/>
                </a:solidFill>
                <a:latin typeface="+mj-lt"/>
              </a:defRPr>
            </a:lvl1pPr>
          </a:lstStyle>
          <a:p>
            <a:pPr algn="l"/>
            <a:r>
              <a:rPr lang="en-GB"/>
              <a:t>Drone Drills  |  Immediate Drone Reponse Measures</a:t>
            </a:r>
            <a:endParaRPr lang="en-GB" dirty="0"/>
          </a:p>
        </p:txBody>
      </p:sp>
      <p:sp>
        <p:nvSpPr>
          <p:cNvPr id="24" name="Date Placeholder 23"/>
          <p:cNvSpPr>
            <a:spLocks noGrp="1"/>
          </p:cNvSpPr>
          <p:nvPr>
            <p:ph type="dt" sz="half" idx="16"/>
          </p:nvPr>
        </p:nvSpPr>
        <p:spPr>
          <a:xfrm>
            <a:off x="9448800" y="6491911"/>
            <a:ext cx="2743200" cy="307777"/>
          </a:xfrm>
          <a:noFill/>
        </p:spPr>
        <p:txBody>
          <a:bodyPr vert="horz" wrap="square" lIns="360000" tIns="45720" rIns="360000" bIns="45720" rtlCol="0" anchor="ctr">
            <a:spAutoFit/>
          </a:bodyPr>
          <a:lstStyle>
            <a:lvl1pPr algn="r">
              <a:defRPr lang="en-US" sz="1400" smtClean="0">
                <a:solidFill>
                  <a:schemeClr val="bg1"/>
                </a:solidFill>
                <a:latin typeface="+mj-lt"/>
              </a:defRPr>
            </a:lvl1pPr>
          </a:lstStyle>
          <a:p>
            <a:r>
              <a:rPr lang="en-DE"/>
              <a:t>April 2024</a:t>
            </a:r>
            <a:endParaRPr lang="en-GB" dirty="0"/>
          </a:p>
        </p:txBody>
      </p:sp>
      <p:sp>
        <p:nvSpPr>
          <p:cNvPr id="9" name="Slide Number Placeholder 2"/>
          <p:cNvSpPr>
            <a:spLocks noGrp="1"/>
          </p:cNvSpPr>
          <p:nvPr>
            <p:ph type="sldNum" sz="quarter" idx="17"/>
          </p:nvPr>
        </p:nvSpPr>
        <p:spPr>
          <a:xfrm>
            <a:off x="0" y="0"/>
            <a:ext cx="1172391" cy="570598"/>
          </a:xfrm>
        </p:spPr>
        <p:txBody>
          <a:bodyPr wrap="none" lIns="360000" tIns="306000">
            <a:spAutoFit/>
          </a:bodyPr>
          <a:lstStyle>
            <a:lvl1pPr>
              <a:defRPr lang="en-GB" sz="1400" smtClean="0">
                <a:solidFill>
                  <a:srgbClr val="7F7F7F"/>
                </a:solidFill>
                <a:latin typeface="+mj-lt"/>
              </a:defRPr>
            </a:lvl1pPr>
          </a:lstStyle>
          <a:p>
            <a:pPr algn="l"/>
            <a:r>
              <a:rPr lang="en-GB" dirty="0"/>
              <a:t>Slide | </a:t>
            </a:r>
            <a:fld id="{82A71C7E-C515-49BD-9499-ADB46DCEF012}" type="slidenum">
              <a:rPr b="1" smtClean="0"/>
              <a:pPr algn="l"/>
              <a:t>‹#›</a:t>
            </a:fld>
            <a:endParaRPr b="1" dirty="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83206" y="0"/>
            <a:ext cx="2408794" cy="2408794"/>
          </a:xfrm>
          <a:prstGeom prst="rect">
            <a:avLst/>
          </a:prstGeom>
        </p:spPr>
      </p:pic>
    </p:spTree>
    <p:extLst>
      <p:ext uri="{BB962C8B-B14F-4D97-AF65-F5344CB8AC3E}">
        <p14:creationId xmlns:p14="http://schemas.microsoft.com/office/powerpoint/2010/main" val="314612288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DE"/>
              <a:t>April 2024</a:t>
            </a:r>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Drone Drills  |  Immediate Drone Reponse Measures</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71C7E-C515-49BD-9499-ADB46DCEF012}" type="slidenum">
              <a:rPr lang="en-GB" smtClean="0"/>
              <a:t>‹#›</a:t>
            </a:fld>
            <a:endParaRPr lang="en-GB"/>
          </a:p>
        </p:txBody>
      </p:sp>
    </p:spTree>
    <p:extLst>
      <p:ext uri="{BB962C8B-B14F-4D97-AF65-F5344CB8AC3E}">
        <p14:creationId xmlns:p14="http://schemas.microsoft.com/office/powerpoint/2010/main" val="1609063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31.sv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31.sv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77E68C-EBC5-9DF1-9ACC-604CB9F18589}"/>
              </a:ext>
            </a:extLst>
          </p:cNvPr>
          <p:cNvSpPr>
            <a:spLocks noGrp="1"/>
          </p:cNvSpPr>
          <p:nvPr>
            <p:ph type="title"/>
          </p:nvPr>
        </p:nvSpPr>
        <p:spPr/>
        <p:txBody>
          <a:bodyPr/>
          <a:lstStyle/>
          <a:p>
            <a:r>
              <a:rPr lang="en-GB" dirty="0"/>
              <a:t>Note from the author</a:t>
            </a:r>
            <a:endParaRPr lang="en-DE" dirty="0"/>
          </a:p>
        </p:txBody>
      </p:sp>
      <p:sp>
        <p:nvSpPr>
          <p:cNvPr id="5" name="Content Placeholder 4">
            <a:extLst>
              <a:ext uri="{FF2B5EF4-FFF2-40B4-BE49-F238E27FC236}">
                <a16:creationId xmlns:a16="http://schemas.microsoft.com/office/drawing/2014/main" id="{5FECAA1E-B837-ED5F-F4E2-20EA9C479A93}"/>
              </a:ext>
            </a:extLst>
          </p:cNvPr>
          <p:cNvSpPr>
            <a:spLocks noGrp="1"/>
          </p:cNvSpPr>
          <p:nvPr>
            <p:ph sz="quarter" idx="13"/>
          </p:nvPr>
        </p:nvSpPr>
        <p:spPr/>
        <p:txBody>
          <a:bodyPr>
            <a:normAutofit/>
          </a:bodyPr>
          <a:lstStyle/>
          <a:p>
            <a:pPr marL="457200" indent="-457200">
              <a:buFont typeface="+mj-lt"/>
              <a:buAutoNum type="arabicPeriod"/>
            </a:pPr>
            <a:r>
              <a:rPr lang="en-GB" dirty="0"/>
              <a:t>Feel free to use and amend this presentation as you see fit.</a:t>
            </a:r>
          </a:p>
          <a:p>
            <a:pPr marL="457200" indent="-457200">
              <a:buFont typeface="+mj-lt"/>
              <a:buAutoNum type="arabicPeriod"/>
            </a:pPr>
            <a:r>
              <a:rPr lang="en-GB" dirty="0"/>
              <a:t>If you have comments, suggested improvements, or additional material, please share them with us so we can update the presentation accordingly.</a:t>
            </a:r>
          </a:p>
          <a:p>
            <a:pPr marL="457200" indent="-457200">
              <a:buFont typeface="+mj-lt"/>
              <a:buAutoNum type="arabicPeriod"/>
            </a:pPr>
            <a:r>
              <a:rPr lang="en-GB" dirty="0"/>
              <a:t>If you need further support from the JAPCC, please do not hesitate to ask us.</a:t>
            </a:r>
          </a:p>
          <a:p>
            <a:endParaRPr lang="en-GB" dirty="0"/>
          </a:p>
          <a:p>
            <a:endParaRPr lang="en-GB" dirty="0"/>
          </a:p>
          <a:p>
            <a:r>
              <a:rPr lang="en-GB" sz="1600" dirty="0"/>
              <a:t>Version 1.0 – 10 April 2024</a:t>
            </a:r>
          </a:p>
        </p:txBody>
      </p:sp>
      <p:sp>
        <p:nvSpPr>
          <p:cNvPr id="2" name="Footer Placeholder 1">
            <a:extLst>
              <a:ext uri="{FF2B5EF4-FFF2-40B4-BE49-F238E27FC236}">
                <a16:creationId xmlns:a16="http://schemas.microsoft.com/office/drawing/2014/main" id="{3962A1D9-944D-3938-7E04-00C659B5DC80}"/>
              </a:ext>
            </a:extLst>
          </p:cNvPr>
          <p:cNvSpPr>
            <a:spLocks noGrp="1"/>
          </p:cNvSpPr>
          <p:nvPr>
            <p:ph type="ftr" sz="quarter" idx="15"/>
          </p:nvPr>
        </p:nvSpPr>
        <p:spPr/>
        <p:txBody>
          <a:bodyPr/>
          <a:lstStyle/>
          <a:p>
            <a:pPr algn="l"/>
            <a:r>
              <a:rPr lang="en-GB"/>
              <a:t>Drone Drills  |  Immediate Drone Reponse Measures</a:t>
            </a:r>
            <a:endParaRPr lang="en-GB" dirty="0"/>
          </a:p>
        </p:txBody>
      </p:sp>
      <p:sp>
        <p:nvSpPr>
          <p:cNvPr id="3" name="Date Placeholder 2">
            <a:extLst>
              <a:ext uri="{FF2B5EF4-FFF2-40B4-BE49-F238E27FC236}">
                <a16:creationId xmlns:a16="http://schemas.microsoft.com/office/drawing/2014/main" id="{7C2D8E8F-07B2-4D6E-1009-80C917B2E891}"/>
              </a:ext>
            </a:extLst>
          </p:cNvPr>
          <p:cNvSpPr>
            <a:spLocks noGrp="1"/>
          </p:cNvSpPr>
          <p:nvPr>
            <p:ph type="dt" sz="half" idx="16"/>
          </p:nvPr>
        </p:nvSpPr>
        <p:spPr/>
        <p:txBody>
          <a:bodyPr/>
          <a:lstStyle/>
          <a:p>
            <a:r>
              <a:rPr lang="en-DE"/>
              <a:t>April 2024</a:t>
            </a:r>
            <a:endParaRPr lang="en-GB" dirty="0"/>
          </a:p>
        </p:txBody>
      </p:sp>
      <p:grpSp>
        <p:nvGrpSpPr>
          <p:cNvPr id="6" name="Group 5">
            <a:extLst>
              <a:ext uri="{FF2B5EF4-FFF2-40B4-BE49-F238E27FC236}">
                <a16:creationId xmlns:a16="http://schemas.microsoft.com/office/drawing/2014/main" id="{9FCAE508-39D6-1F89-7473-3660202ED68B}"/>
              </a:ext>
            </a:extLst>
          </p:cNvPr>
          <p:cNvGrpSpPr/>
          <p:nvPr/>
        </p:nvGrpSpPr>
        <p:grpSpPr>
          <a:xfrm>
            <a:off x="9629425" y="5195895"/>
            <a:ext cx="2145139" cy="738664"/>
            <a:chOff x="9432202" y="3341594"/>
            <a:chExt cx="2145139" cy="738664"/>
          </a:xfrm>
        </p:grpSpPr>
        <p:sp>
          <p:nvSpPr>
            <p:cNvPr id="7" name="TextBox 6">
              <a:extLst>
                <a:ext uri="{FF2B5EF4-FFF2-40B4-BE49-F238E27FC236}">
                  <a16:creationId xmlns:a16="http://schemas.microsoft.com/office/drawing/2014/main" id="{BA57BDC2-A7B0-9344-2010-E11FBCEAD6C0}"/>
                </a:ext>
              </a:extLst>
            </p:cNvPr>
            <p:cNvSpPr txBox="1"/>
            <p:nvPr/>
          </p:nvSpPr>
          <p:spPr>
            <a:xfrm>
              <a:off x="9432202" y="3341594"/>
              <a:ext cx="2145139" cy="738664"/>
            </a:xfrm>
            <a:prstGeom prst="rect">
              <a:avLst/>
            </a:prstGeom>
            <a:noFill/>
          </p:spPr>
          <p:txBody>
            <a:bodyPr wrap="none" rtlCol="0">
              <a:spAutoFit/>
            </a:bodyPr>
            <a:lstStyle/>
            <a:p>
              <a:r>
                <a:rPr lang="en-GB" sz="1400" b="1" dirty="0"/>
                <a:t>Lt Col Andre Haider, GE A</a:t>
              </a:r>
            </a:p>
            <a:p>
              <a:r>
                <a:rPr lang="en-GB" sz="1400" b="1" dirty="0"/>
                <a:t>     </a:t>
              </a:r>
              <a:r>
                <a:rPr lang="en-GB" sz="1400" dirty="0"/>
                <a:t>andre.haider@japcc.org</a:t>
              </a:r>
            </a:p>
            <a:p>
              <a:r>
                <a:rPr lang="en-GB" sz="1400" dirty="0"/>
                <a:t>     www.japcc.org/dd</a:t>
              </a:r>
              <a:endParaRPr lang="en-DE" sz="1400" dirty="0"/>
            </a:p>
          </p:txBody>
        </p:sp>
        <p:pic>
          <p:nvPicPr>
            <p:cNvPr id="8" name="Graphic 7" descr="World with solid fill">
              <a:extLst>
                <a:ext uri="{FF2B5EF4-FFF2-40B4-BE49-F238E27FC236}">
                  <a16:creationId xmlns:a16="http://schemas.microsoft.com/office/drawing/2014/main" id="{8C479CAF-75DE-E6DB-49CF-8731F172488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508402" y="3825226"/>
              <a:ext cx="189561" cy="189561"/>
            </a:xfrm>
            <a:prstGeom prst="rect">
              <a:avLst/>
            </a:prstGeom>
          </p:spPr>
        </p:pic>
        <p:pic>
          <p:nvPicPr>
            <p:cNvPr id="9" name="Graphic 8" descr="Envelope with solid fill">
              <a:extLst>
                <a:ext uri="{FF2B5EF4-FFF2-40B4-BE49-F238E27FC236}">
                  <a16:creationId xmlns:a16="http://schemas.microsoft.com/office/drawing/2014/main" id="{89EDE6DC-12AB-220E-3DB3-AEE0448BA5B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508401" y="3635665"/>
              <a:ext cx="189561" cy="189561"/>
            </a:xfrm>
            <a:prstGeom prst="rect">
              <a:avLst/>
            </a:prstGeom>
          </p:spPr>
        </p:pic>
      </p:grpSp>
    </p:spTree>
    <p:extLst>
      <p:ext uri="{BB962C8B-B14F-4D97-AF65-F5344CB8AC3E}">
        <p14:creationId xmlns:p14="http://schemas.microsoft.com/office/powerpoint/2010/main" val="1441266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3F705DA-9BB6-D804-4970-7CCCE22433D5}"/>
              </a:ext>
            </a:extLst>
          </p:cNvPr>
          <p:cNvSpPr>
            <a:spLocks noGrp="1"/>
          </p:cNvSpPr>
          <p:nvPr>
            <p:ph type="ftr" sz="quarter" idx="15"/>
          </p:nvPr>
        </p:nvSpPr>
        <p:spPr/>
        <p:txBody>
          <a:bodyPr/>
          <a:lstStyle/>
          <a:p>
            <a:pPr algn="l"/>
            <a:r>
              <a:rPr lang="en-GB"/>
              <a:t>Drone Drills  |  Immediate Drone Reponse Measures</a:t>
            </a:r>
            <a:endParaRPr lang="en-GB" dirty="0"/>
          </a:p>
        </p:txBody>
      </p:sp>
      <p:sp>
        <p:nvSpPr>
          <p:cNvPr id="3" name="Date Placeholder 2">
            <a:extLst>
              <a:ext uri="{FF2B5EF4-FFF2-40B4-BE49-F238E27FC236}">
                <a16:creationId xmlns:a16="http://schemas.microsoft.com/office/drawing/2014/main" id="{041314A2-4204-9894-9D42-125C233A83DE}"/>
              </a:ext>
            </a:extLst>
          </p:cNvPr>
          <p:cNvSpPr>
            <a:spLocks noGrp="1"/>
          </p:cNvSpPr>
          <p:nvPr>
            <p:ph type="dt" sz="half" idx="16"/>
          </p:nvPr>
        </p:nvSpPr>
        <p:spPr/>
        <p:txBody>
          <a:bodyPr/>
          <a:lstStyle/>
          <a:p>
            <a:r>
              <a:rPr lang="en-DE"/>
              <a:t>April 2024</a:t>
            </a:r>
            <a:endParaRPr lang="en-GB" dirty="0"/>
          </a:p>
        </p:txBody>
      </p:sp>
      <p:pic>
        <p:nvPicPr>
          <p:cNvPr id="5" name="Picture 4" descr="A aerial view of a warehouse&#10;&#10;Description automatically generated">
            <a:extLst>
              <a:ext uri="{FF2B5EF4-FFF2-40B4-BE49-F238E27FC236}">
                <a16:creationId xmlns:a16="http://schemas.microsoft.com/office/drawing/2014/main" id="{732280AE-5E71-7996-C25C-E7B26FB357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356832"/>
          </a:xfrm>
          <a:prstGeom prst="rect">
            <a:avLst/>
          </a:prstGeom>
        </p:spPr>
      </p:pic>
      <p:pic>
        <p:nvPicPr>
          <p:cNvPr id="6" name="Picture 5" descr="A aerial view of a warehouse&#10;&#10;Description automatically generated">
            <a:extLst>
              <a:ext uri="{FF2B5EF4-FFF2-40B4-BE49-F238E27FC236}">
                <a16:creationId xmlns:a16="http://schemas.microsoft.com/office/drawing/2014/main" id="{3AE929A2-A876-9185-F5DB-FE758D6A737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05456" y="282522"/>
            <a:ext cx="9244584" cy="579178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55914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C431B15A-8114-CF24-8848-513A4118878D}"/>
              </a:ext>
            </a:extLst>
          </p:cNvPr>
          <p:cNvPicPr>
            <a:picLocks noGrp="1" noChangeAspect="1"/>
          </p:cNvPicPr>
          <p:nvPr>
            <p:ph sz="quarter" idx="13"/>
          </p:nvPr>
        </p:nvPicPr>
        <p:blipFill rotWithShape="1">
          <a:blip r:embed="rId3" cstate="screen">
            <a:extLst>
              <a:ext uri="{28A0092B-C50C-407E-A947-70E740481C1C}">
                <a14:useLocalDpi xmlns:a14="http://schemas.microsoft.com/office/drawing/2010/main"/>
              </a:ext>
            </a:extLst>
          </a:blip>
          <a:srcRect/>
          <a:stretch/>
        </p:blipFill>
        <p:spPr>
          <a:xfrm>
            <a:off x="1262559" y="1809750"/>
            <a:ext cx="8856722" cy="3655789"/>
          </a:xfrm>
        </p:spPr>
      </p:pic>
      <p:sp>
        <p:nvSpPr>
          <p:cNvPr id="2" name="Title 1">
            <a:extLst>
              <a:ext uri="{FF2B5EF4-FFF2-40B4-BE49-F238E27FC236}">
                <a16:creationId xmlns:a16="http://schemas.microsoft.com/office/drawing/2014/main" id="{A8105AA6-81B9-9B99-E90F-122F7DA1A22D}"/>
              </a:ext>
            </a:extLst>
          </p:cNvPr>
          <p:cNvSpPr>
            <a:spLocks noGrp="1"/>
          </p:cNvSpPr>
          <p:nvPr>
            <p:ph type="title"/>
          </p:nvPr>
        </p:nvSpPr>
        <p:spPr>
          <a:xfrm>
            <a:off x="1262559" y="961696"/>
            <a:ext cx="7400593" cy="848054"/>
          </a:xfrm>
        </p:spPr>
        <p:txBody>
          <a:bodyPr>
            <a:normAutofit/>
          </a:bodyPr>
          <a:lstStyle/>
          <a:p>
            <a:r>
              <a:rPr lang="en-GB" dirty="0"/>
              <a:t>Privacy and Security Violations</a:t>
            </a:r>
            <a:br>
              <a:rPr lang="en-GB" b="0" dirty="0"/>
            </a:br>
            <a:r>
              <a:rPr lang="en-GB" sz="2400" b="0" dirty="0">
                <a:solidFill>
                  <a:schemeClr val="bg1">
                    <a:lumMod val="50000"/>
                  </a:schemeClr>
                </a:solidFill>
              </a:rPr>
              <a:t>Drone Imaging Capabilities</a:t>
            </a:r>
            <a:endParaRPr lang="en-DE" b="0" dirty="0">
              <a:solidFill>
                <a:schemeClr val="bg1">
                  <a:lumMod val="50000"/>
                </a:schemeClr>
              </a:solidFill>
            </a:endParaRPr>
          </a:p>
        </p:txBody>
      </p:sp>
      <p:sp>
        <p:nvSpPr>
          <p:cNvPr id="5" name="Date Placeholder 4">
            <a:extLst>
              <a:ext uri="{FF2B5EF4-FFF2-40B4-BE49-F238E27FC236}">
                <a16:creationId xmlns:a16="http://schemas.microsoft.com/office/drawing/2014/main" id="{241AAF91-384B-A2A0-B5D3-8D28CDFA6175}"/>
              </a:ext>
            </a:extLst>
          </p:cNvPr>
          <p:cNvSpPr>
            <a:spLocks noGrp="1"/>
          </p:cNvSpPr>
          <p:nvPr>
            <p:ph type="dt" sz="half" idx="16"/>
          </p:nvPr>
        </p:nvSpPr>
        <p:spPr/>
        <p:txBody>
          <a:bodyPr/>
          <a:lstStyle/>
          <a:p>
            <a:r>
              <a:rPr lang="en-DE"/>
              <a:t>April 2024</a:t>
            </a:r>
            <a:endParaRPr lang="en-GB" dirty="0"/>
          </a:p>
        </p:txBody>
      </p:sp>
      <p:sp>
        <p:nvSpPr>
          <p:cNvPr id="9" name="Footer Placeholder 8">
            <a:extLst>
              <a:ext uri="{FF2B5EF4-FFF2-40B4-BE49-F238E27FC236}">
                <a16:creationId xmlns:a16="http://schemas.microsoft.com/office/drawing/2014/main" id="{E08D137C-D094-E6E0-1714-AC6A2CC45C81}"/>
              </a:ext>
            </a:extLst>
          </p:cNvPr>
          <p:cNvSpPr>
            <a:spLocks noGrp="1"/>
          </p:cNvSpPr>
          <p:nvPr>
            <p:ph type="ftr" sz="quarter" idx="15"/>
          </p:nvPr>
        </p:nvSpPr>
        <p:spPr/>
        <p:txBody>
          <a:bodyPr/>
          <a:lstStyle/>
          <a:p>
            <a:pPr algn="l"/>
            <a:r>
              <a:rPr lang="en-GB"/>
              <a:t>Drone Drills  |  Immediate Drone Reponse Measures</a:t>
            </a:r>
            <a:endParaRPr lang="en-GB" dirty="0"/>
          </a:p>
        </p:txBody>
      </p:sp>
    </p:spTree>
    <p:extLst>
      <p:ext uri="{BB962C8B-B14F-4D97-AF65-F5344CB8AC3E}">
        <p14:creationId xmlns:p14="http://schemas.microsoft.com/office/powerpoint/2010/main" val="351012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64EC1-558E-1D3C-E38D-B02E62131CB6}"/>
            </a:ext>
          </a:extLst>
        </p:cNvPr>
        <p:cNvGrpSpPr/>
        <p:nvPr/>
      </p:nvGrpSpPr>
      <p:grpSpPr>
        <a:xfrm>
          <a:off x="0" y="0"/>
          <a:ext cx="0" cy="0"/>
          <a:chOff x="0" y="0"/>
          <a:chExt cx="0" cy="0"/>
        </a:xfrm>
      </p:grpSpPr>
      <p:sp>
        <p:nvSpPr>
          <p:cNvPr id="5" name="Date Placeholder 4">
            <a:extLst>
              <a:ext uri="{FF2B5EF4-FFF2-40B4-BE49-F238E27FC236}">
                <a16:creationId xmlns:a16="http://schemas.microsoft.com/office/drawing/2014/main" id="{AEFC4ED3-BF63-5B42-6E58-AE85096453F2}"/>
              </a:ext>
            </a:extLst>
          </p:cNvPr>
          <p:cNvSpPr>
            <a:spLocks noGrp="1"/>
          </p:cNvSpPr>
          <p:nvPr>
            <p:ph type="dt" sz="half" idx="16"/>
          </p:nvPr>
        </p:nvSpPr>
        <p:spPr/>
        <p:txBody>
          <a:bodyPr/>
          <a:lstStyle/>
          <a:p>
            <a:r>
              <a:rPr lang="en-DE"/>
              <a:t>April 2024</a:t>
            </a:r>
            <a:endParaRPr lang="en-GB" dirty="0"/>
          </a:p>
        </p:txBody>
      </p:sp>
      <p:sp>
        <p:nvSpPr>
          <p:cNvPr id="9" name="Footer Placeholder 8">
            <a:extLst>
              <a:ext uri="{FF2B5EF4-FFF2-40B4-BE49-F238E27FC236}">
                <a16:creationId xmlns:a16="http://schemas.microsoft.com/office/drawing/2014/main" id="{DFD008C9-52B3-DE35-62AE-4C6DA43F28F5}"/>
              </a:ext>
            </a:extLst>
          </p:cNvPr>
          <p:cNvSpPr>
            <a:spLocks noGrp="1"/>
          </p:cNvSpPr>
          <p:nvPr>
            <p:ph type="ftr" sz="quarter" idx="15"/>
          </p:nvPr>
        </p:nvSpPr>
        <p:spPr/>
        <p:txBody>
          <a:bodyPr/>
          <a:lstStyle/>
          <a:p>
            <a:pPr algn="l"/>
            <a:r>
              <a:rPr lang="en-GB"/>
              <a:t>Drone Drills  |  Immediate Drone Reponse Measures</a:t>
            </a:r>
            <a:endParaRPr lang="en-GB" dirty="0"/>
          </a:p>
        </p:txBody>
      </p:sp>
      <p:pic>
        <p:nvPicPr>
          <p:cNvPr id="4" name="Picture 3" descr="A close-up of a newspaper&#10;&#10;Description automatically generated">
            <a:extLst>
              <a:ext uri="{FF2B5EF4-FFF2-40B4-BE49-F238E27FC236}">
                <a16:creationId xmlns:a16="http://schemas.microsoft.com/office/drawing/2014/main" id="{2D29A1E7-8151-6E5A-3026-F9E67C2D83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62559" y="1354900"/>
            <a:ext cx="4320000" cy="4320000"/>
          </a:xfrm>
          <a:prstGeom prst="rect">
            <a:avLst/>
          </a:prstGeom>
        </p:spPr>
      </p:pic>
      <p:pic>
        <p:nvPicPr>
          <p:cNvPr id="7" name="Picture 6" descr="A close-up of a text&#10;&#10;Description automatically generated">
            <a:extLst>
              <a:ext uri="{FF2B5EF4-FFF2-40B4-BE49-F238E27FC236}">
                <a16:creationId xmlns:a16="http://schemas.microsoft.com/office/drawing/2014/main" id="{B871473B-D2DF-3337-9F6A-0028ED7733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62559" y="1354900"/>
            <a:ext cx="4320000" cy="4320000"/>
          </a:xfrm>
          <a:prstGeom prst="rect">
            <a:avLst/>
          </a:prstGeom>
        </p:spPr>
      </p:pic>
      <p:sp>
        <p:nvSpPr>
          <p:cNvPr id="2" name="Title 1">
            <a:extLst>
              <a:ext uri="{FF2B5EF4-FFF2-40B4-BE49-F238E27FC236}">
                <a16:creationId xmlns:a16="http://schemas.microsoft.com/office/drawing/2014/main" id="{A0EC023E-9566-C0A9-EDFF-9BCE3A1C8EC7}"/>
              </a:ext>
            </a:extLst>
          </p:cNvPr>
          <p:cNvSpPr>
            <a:spLocks noGrp="1"/>
          </p:cNvSpPr>
          <p:nvPr>
            <p:ph type="title"/>
          </p:nvPr>
        </p:nvSpPr>
        <p:spPr>
          <a:xfrm>
            <a:off x="1262559" y="961696"/>
            <a:ext cx="7400593" cy="848054"/>
          </a:xfrm>
        </p:spPr>
        <p:txBody>
          <a:bodyPr>
            <a:normAutofit/>
          </a:bodyPr>
          <a:lstStyle/>
          <a:p>
            <a:r>
              <a:rPr lang="en-GB" dirty="0"/>
              <a:t>Privacy and Security Violations</a:t>
            </a:r>
            <a:br>
              <a:rPr lang="en-GB" b="0" dirty="0"/>
            </a:br>
            <a:r>
              <a:rPr lang="en-GB" sz="2400" b="0" dirty="0">
                <a:solidFill>
                  <a:schemeClr val="bg1">
                    <a:lumMod val="50000"/>
                  </a:schemeClr>
                </a:solidFill>
              </a:rPr>
              <a:t>Drone Imaging Capabilities</a:t>
            </a:r>
            <a:endParaRPr lang="en-DE" b="0" dirty="0">
              <a:solidFill>
                <a:schemeClr val="bg1">
                  <a:lumMod val="50000"/>
                </a:schemeClr>
              </a:solidFill>
            </a:endParaRPr>
          </a:p>
        </p:txBody>
      </p:sp>
      <p:sp>
        <p:nvSpPr>
          <p:cNvPr id="12" name="TextBox 11">
            <a:extLst>
              <a:ext uri="{FF2B5EF4-FFF2-40B4-BE49-F238E27FC236}">
                <a16:creationId xmlns:a16="http://schemas.microsoft.com/office/drawing/2014/main" id="{AF452F12-BCB8-9C1C-0A0C-2FEBDDBAEFD6}"/>
              </a:ext>
            </a:extLst>
          </p:cNvPr>
          <p:cNvSpPr txBox="1"/>
          <p:nvPr/>
        </p:nvSpPr>
        <p:spPr>
          <a:xfrm>
            <a:off x="1996071" y="5674900"/>
            <a:ext cx="2450992" cy="338554"/>
          </a:xfrm>
          <a:prstGeom prst="rect">
            <a:avLst/>
          </a:prstGeom>
          <a:noFill/>
        </p:spPr>
        <p:txBody>
          <a:bodyPr wrap="none" rtlCol="0">
            <a:spAutoFit/>
          </a:bodyPr>
          <a:lstStyle/>
          <a:p>
            <a:r>
              <a:rPr lang="en-GB" sz="1600" b="1" dirty="0"/>
              <a:t>DJI Mavic 3 at 6m Distance</a:t>
            </a:r>
            <a:endParaRPr lang="en-DE" sz="1600" b="1" dirty="0"/>
          </a:p>
        </p:txBody>
      </p:sp>
      <p:sp>
        <p:nvSpPr>
          <p:cNvPr id="17" name="TextBox 16">
            <a:extLst>
              <a:ext uri="{FF2B5EF4-FFF2-40B4-BE49-F238E27FC236}">
                <a16:creationId xmlns:a16="http://schemas.microsoft.com/office/drawing/2014/main" id="{AA26A682-21FF-9E90-183A-972F8C18CE7E}"/>
              </a:ext>
            </a:extLst>
          </p:cNvPr>
          <p:cNvSpPr txBox="1"/>
          <p:nvPr/>
        </p:nvSpPr>
        <p:spPr>
          <a:xfrm>
            <a:off x="6316071" y="5674900"/>
            <a:ext cx="2942922" cy="338554"/>
          </a:xfrm>
          <a:prstGeom prst="rect">
            <a:avLst/>
          </a:prstGeom>
          <a:noFill/>
        </p:spPr>
        <p:txBody>
          <a:bodyPr wrap="none" rtlCol="0">
            <a:spAutoFit/>
          </a:bodyPr>
          <a:lstStyle/>
          <a:p>
            <a:r>
              <a:rPr lang="en-GB" sz="1600" b="1" dirty="0"/>
              <a:t>DJI </a:t>
            </a:r>
            <a:r>
              <a:rPr lang="en-GB" sz="1600" b="1" dirty="0" err="1"/>
              <a:t>Zenmuse</a:t>
            </a:r>
            <a:r>
              <a:rPr lang="en-GB" sz="1600" b="1" dirty="0"/>
              <a:t> H20 at 6m Distance</a:t>
            </a:r>
            <a:endParaRPr lang="en-DE" sz="1600" b="1" dirty="0"/>
          </a:p>
        </p:txBody>
      </p:sp>
    </p:spTree>
    <p:extLst>
      <p:ext uri="{BB962C8B-B14F-4D97-AF65-F5344CB8AC3E}">
        <p14:creationId xmlns:p14="http://schemas.microsoft.com/office/powerpoint/2010/main" val="415503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5EF6F-D58A-BB9B-49EA-F31CA4F6C582}"/>
            </a:ext>
          </a:extLst>
        </p:cNvPr>
        <p:cNvGrpSpPr/>
        <p:nvPr/>
      </p:nvGrpSpPr>
      <p:grpSpPr>
        <a:xfrm>
          <a:off x="0" y="0"/>
          <a:ext cx="0" cy="0"/>
          <a:chOff x="0" y="0"/>
          <a:chExt cx="0" cy="0"/>
        </a:xfrm>
      </p:grpSpPr>
      <p:sp>
        <p:nvSpPr>
          <p:cNvPr id="5" name="Date Placeholder 4">
            <a:extLst>
              <a:ext uri="{FF2B5EF4-FFF2-40B4-BE49-F238E27FC236}">
                <a16:creationId xmlns:a16="http://schemas.microsoft.com/office/drawing/2014/main" id="{CCB4356A-CE1E-C4D4-8AF4-E97FA7BDCA18}"/>
              </a:ext>
            </a:extLst>
          </p:cNvPr>
          <p:cNvSpPr>
            <a:spLocks noGrp="1"/>
          </p:cNvSpPr>
          <p:nvPr>
            <p:ph type="dt" sz="half" idx="16"/>
          </p:nvPr>
        </p:nvSpPr>
        <p:spPr/>
        <p:txBody>
          <a:bodyPr/>
          <a:lstStyle/>
          <a:p>
            <a:r>
              <a:rPr lang="en-DE"/>
              <a:t>April 2024</a:t>
            </a:r>
            <a:endParaRPr lang="en-GB" dirty="0"/>
          </a:p>
        </p:txBody>
      </p:sp>
      <p:sp>
        <p:nvSpPr>
          <p:cNvPr id="9" name="Footer Placeholder 8">
            <a:extLst>
              <a:ext uri="{FF2B5EF4-FFF2-40B4-BE49-F238E27FC236}">
                <a16:creationId xmlns:a16="http://schemas.microsoft.com/office/drawing/2014/main" id="{549D608B-1325-23C5-8937-84EF56FFD08D}"/>
              </a:ext>
            </a:extLst>
          </p:cNvPr>
          <p:cNvSpPr>
            <a:spLocks noGrp="1"/>
          </p:cNvSpPr>
          <p:nvPr>
            <p:ph type="ftr" sz="quarter" idx="15"/>
          </p:nvPr>
        </p:nvSpPr>
        <p:spPr/>
        <p:txBody>
          <a:bodyPr/>
          <a:lstStyle/>
          <a:p>
            <a:pPr algn="l"/>
            <a:r>
              <a:rPr lang="en-GB"/>
              <a:t>Drone Drills  |  Immediate Drone Reponse Measures</a:t>
            </a:r>
            <a:endParaRPr lang="en-GB" dirty="0"/>
          </a:p>
        </p:txBody>
      </p:sp>
      <p:pic>
        <p:nvPicPr>
          <p:cNvPr id="4" name="Picture 3" descr="A close-up of a newspaper&#10;&#10;Description automatically generated">
            <a:extLst>
              <a:ext uri="{FF2B5EF4-FFF2-40B4-BE49-F238E27FC236}">
                <a16:creationId xmlns:a16="http://schemas.microsoft.com/office/drawing/2014/main" id="{4987BB00-426E-25D5-1AFF-DA2C6280E7D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42934" y="1809750"/>
            <a:ext cx="8629716" cy="4438650"/>
          </a:xfrm>
          <a:prstGeom prst="rect">
            <a:avLst/>
          </a:prstGeom>
        </p:spPr>
      </p:pic>
      <p:sp>
        <p:nvSpPr>
          <p:cNvPr id="2" name="Title 1">
            <a:extLst>
              <a:ext uri="{FF2B5EF4-FFF2-40B4-BE49-F238E27FC236}">
                <a16:creationId xmlns:a16="http://schemas.microsoft.com/office/drawing/2014/main" id="{01783DE7-1E15-2806-3B18-82B156FCAEC0}"/>
              </a:ext>
            </a:extLst>
          </p:cNvPr>
          <p:cNvSpPr>
            <a:spLocks noGrp="1"/>
          </p:cNvSpPr>
          <p:nvPr>
            <p:ph type="title"/>
          </p:nvPr>
        </p:nvSpPr>
        <p:spPr>
          <a:xfrm>
            <a:off x="1262559" y="961696"/>
            <a:ext cx="7400593" cy="848054"/>
          </a:xfrm>
        </p:spPr>
        <p:txBody>
          <a:bodyPr>
            <a:normAutofit/>
          </a:bodyPr>
          <a:lstStyle/>
          <a:p>
            <a:r>
              <a:rPr lang="en-GB" dirty="0"/>
              <a:t>Privacy and Security Violations</a:t>
            </a:r>
            <a:br>
              <a:rPr lang="en-GB" b="0" dirty="0"/>
            </a:br>
            <a:r>
              <a:rPr lang="en-GB" sz="2400" b="0" dirty="0">
                <a:solidFill>
                  <a:schemeClr val="bg1">
                    <a:lumMod val="50000"/>
                  </a:schemeClr>
                </a:solidFill>
              </a:rPr>
              <a:t>Drone Imaging Capabilities</a:t>
            </a:r>
            <a:endParaRPr lang="en-DE" b="0" dirty="0">
              <a:solidFill>
                <a:schemeClr val="bg1">
                  <a:lumMod val="50000"/>
                </a:schemeClr>
              </a:solidFill>
            </a:endParaRPr>
          </a:p>
        </p:txBody>
      </p:sp>
      <p:pic>
        <p:nvPicPr>
          <p:cNvPr id="6" name="Picture 5">
            <a:extLst>
              <a:ext uri="{FF2B5EF4-FFF2-40B4-BE49-F238E27FC236}">
                <a16:creationId xmlns:a16="http://schemas.microsoft.com/office/drawing/2014/main" id="{349524AE-0C9F-60E4-CA5C-48195A7721D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582150" y="2507388"/>
            <a:ext cx="2298673" cy="2502761"/>
          </a:xfrm>
          <a:prstGeom prst="rect">
            <a:avLst/>
          </a:prstGeom>
        </p:spPr>
      </p:pic>
      <p:sp>
        <p:nvSpPr>
          <p:cNvPr id="8" name="TextBox 7">
            <a:extLst>
              <a:ext uri="{FF2B5EF4-FFF2-40B4-BE49-F238E27FC236}">
                <a16:creationId xmlns:a16="http://schemas.microsoft.com/office/drawing/2014/main" id="{89373687-8A39-1A9C-FA1D-640A56B63BD0}"/>
              </a:ext>
            </a:extLst>
          </p:cNvPr>
          <p:cNvSpPr txBox="1"/>
          <p:nvPr/>
        </p:nvSpPr>
        <p:spPr>
          <a:xfrm>
            <a:off x="9914147" y="5010149"/>
            <a:ext cx="1634678" cy="584775"/>
          </a:xfrm>
          <a:prstGeom prst="rect">
            <a:avLst/>
          </a:prstGeom>
          <a:noFill/>
        </p:spPr>
        <p:txBody>
          <a:bodyPr wrap="none" rtlCol="0">
            <a:spAutoFit/>
          </a:bodyPr>
          <a:lstStyle/>
          <a:p>
            <a:r>
              <a:rPr lang="en-GB" sz="1600" b="1" dirty="0"/>
              <a:t>DJI </a:t>
            </a:r>
            <a:r>
              <a:rPr lang="en-GB" sz="1600" b="1" dirty="0" err="1"/>
              <a:t>Zenmuse</a:t>
            </a:r>
            <a:r>
              <a:rPr lang="en-GB" sz="1600" b="1" dirty="0"/>
              <a:t> H20</a:t>
            </a:r>
          </a:p>
          <a:p>
            <a:pPr algn="ctr"/>
            <a:r>
              <a:rPr lang="en-GB" sz="1600" b="1" dirty="0"/>
              <a:t>4,458.00 €</a:t>
            </a:r>
            <a:endParaRPr lang="en-DE" sz="1600" b="1" dirty="0"/>
          </a:p>
        </p:txBody>
      </p:sp>
      <p:sp>
        <p:nvSpPr>
          <p:cNvPr id="10" name="TextBox 9">
            <a:extLst>
              <a:ext uri="{FF2B5EF4-FFF2-40B4-BE49-F238E27FC236}">
                <a16:creationId xmlns:a16="http://schemas.microsoft.com/office/drawing/2014/main" id="{F9F2D3C9-BD28-8D80-C058-821A8CE4CC48}"/>
              </a:ext>
            </a:extLst>
          </p:cNvPr>
          <p:cNvSpPr txBox="1"/>
          <p:nvPr/>
        </p:nvSpPr>
        <p:spPr>
          <a:xfrm rot="16200000">
            <a:off x="151509" y="5021981"/>
            <a:ext cx="2259849" cy="276999"/>
          </a:xfrm>
          <a:prstGeom prst="rect">
            <a:avLst/>
          </a:prstGeom>
          <a:noFill/>
        </p:spPr>
        <p:txBody>
          <a:bodyPr wrap="none" rtlCol="0">
            <a:spAutoFit/>
          </a:bodyPr>
          <a:lstStyle/>
          <a:p>
            <a:r>
              <a:rPr lang="en-GB" sz="1200" dirty="0">
                <a:solidFill>
                  <a:schemeClr val="bg1">
                    <a:lumMod val="50000"/>
                  </a:schemeClr>
                </a:solidFill>
              </a:rPr>
              <a:t>DJI </a:t>
            </a:r>
            <a:r>
              <a:rPr lang="en-GB" sz="1200" dirty="0" err="1">
                <a:solidFill>
                  <a:schemeClr val="bg1">
                    <a:lumMod val="50000"/>
                  </a:schemeClr>
                </a:solidFill>
              </a:rPr>
              <a:t>Zenmuse</a:t>
            </a:r>
            <a:r>
              <a:rPr lang="en-GB" sz="1200" dirty="0">
                <a:solidFill>
                  <a:schemeClr val="bg1">
                    <a:lumMod val="50000"/>
                  </a:schemeClr>
                </a:solidFill>
              </a:rPr>
              <a:t> H20 at 6m Distance</a:t>
            </a:r>
            <a:endParaRPr lang="en-DE" sz="1200" dirty="0">
              <a:solidFill>
                <a:schemeClr val="bg1">
                  <a:lumMod val="50000"/>
                </a:schemeClr>
              </a:solidFill>
            </a:endParaRPr>
          </a:p>
        </p:txBody>
      </p:sp>
    </p:spTree>
    <p:extLst>
      <p:ext uri="{BB962C8B-B14F-4D97-AF65-F5344CB8AC3E}">
        <p14:creationId xmlns:p14="http://schemas.microsoft.com/office/powerpoint/2010/main" val="193562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F3A78-E34B-9C6B-8A72-4D5E144FCB16}"/>
              </a:ext>
            </a:extLst>
          </p:cNvPr>
          <p:cNvSpPr>
            <a:spLocks noGrp="1"/>
          </p:cNvSpPr>
          <p:nvPr>
            <p:ph type="title"/>
          </p:nvPr>
        </p:nvSpPr>
        <p:spPr/>
        <p:txBody>
          <a:bodyPr/>
          <a:lstStyle/>
          <a:p>
            <a:r>
              <a:rPr lang="en-GB" dirty="0"/>
              <a:t>Avoid Drone Observation</a:t>
            </a:r>
            <a:endParaRPr lang="en-DE" dirty="0"/>
          </a:p>
        </p:txBody>
      </p:sp>
      <p:sp>
        <p:nvSpPr>
          <p:cNvPr id="4" name="Footer Placeholder 3">
            <a:extLst>
              <a:ext uri="{FF2B5EF4-FFF2-40B4-BE49-F238E27FC236}">
                <a16:creationId xmlns:a16="http://schemas.microsoft.com/office/drawing/2014/main" id="{B1409A60-D428-6603-AE91-31D75AC0F4D8}"/>
              </a:ext>
            </a:extLst>
          </p:cNvPr>
          <p:cNvSpPr>
            <a:spLocks noGrp="1"/>
          </p:cNvSpPr>
          <p:nvPr>
            <p:ph type="ftr" sz="quarter" idx="15"/>
          </p:nvPr>
        </p:nvSpPr>
        <p:spPr/>
        <p:txBody>
          <a:bodyPr/>
          <a:lstStyle/>
          <a:p>
            <a:pPr algn="l"/>
            <a:r>
              <a:rPr lang="en-GB"/>
              <a:t>Drone Drills  |  Immediate Drone Reponse Measures</a:t>
            </a:r>
            <a:endParaRPr lang="en-GB" dirty="0"/>
          </a:p>
        </p:txBody>
      </p:sp>
      <p:sp>
        <p:nvSpPr>
          <p:cNvPr id="5" name="Date Placeholder 4">
            <a:extLst>
              <a:ext uri="{FF2B5EF4-FFF2-40B4-BE49-F238E27FC236}">
                <a16:creationId xmlns:a16="http://schemas.microsoft.com/office/drawing/2014/main" id="{F0603FA1-78FE-E259-B1AE-F73FB82D8464}"/>
              </a:ext>
            </a:extLst>
          </p:cNvPr>
          <p:cNvSpPr>
            <a:spLocks noGrp="1"/>
          </p:cNvSpPr>
          <p:nvPr>
            <p:ph type="dt" sz="half" idx="16"/>
          </p:nvPr>
        </p:nvSpPr>
        <p:spPr/>
        <p:txBody>
          <a:bodyPr/>
          <a:lstStyle/>
          <a:p>
            <a:r>
              <a:rPr lang="en-DE"/>
              <a:t>April 2024</a:t>
            </a:r>
            <a:endParaRPr lang="en-GB" dirty="0"/>
          </a:p>
        </p:txBody>
      </p:sp>
      <p:pic>
        <p:nvPicPr>
          <p:cNvPr id="7" name="Picture 6">
            <a:extLst>
              <a:ext uri="{FF2B5EF4-FFF2-40B4-BE49-F238E27FC236}">
                <a16:creationId xmlns:a16="http://schemas.microsoft.com/office/drawing/2014/main" id="{518C2D91-5CC8-2E33-114D-E75A3313F59F}"/>
              </a:ext>
            </a:extLst>
          </p:cNvPr>
          <p:cNvPicPr>
            <a:picLocks noChangeAspect="1"/>
          </p:cNvPicPr>
          <p:nvPr/>
        </p:nvPicPr>
        <p:blipFill>
          <a:blip r:embed="rId3"/>
          <a:stretch>
            <a:fillRect/>
          </a:stretch>
        </p:blipFill>
        <p:spPr>
          <a:xfrm>
            <a:off x="5838825" y="0"/>
            <a:ext cx="6353175" cy="6342145"/>
          </a:xfrm>
          <a:prstGeom prst="rect">
            <a:avLst/>
          </a:prstGeom>
        </p:spPr>
      </p:pic>
      <p:grpSp>
        <p:nvGrpSpPr>
          <p:cNvPr id="14" name="Group 13">
            <a:extLst>
              <a:ext uri="{FF2B5EF4-FFF2-40B4-BE49-F238E27FC236}">
                <a16:creationId xmlns:a16="http://schemas.microsoft.com/office/drawing/2014/main" id="{32B04348-5A32-BBB8-ECEB-D1E755DF9459}"/>
              </a:ext>
            </a:extLst>
          </p:cNvPr>
          <p:cNvGrpSpPr/>
          <p:nvPr/>
        </p:nvGrpSpPr>
        <p:grpSpPr>
          <a:xfrm>
            <a:off x="6591300" y="1611853"/>
            <a:ext cx="5600701" cy="3125476"/>
            <a:chOff x="6591300" y="1611853"/>
            <a:chExt cx="5600701" cy="3125476"/>
          </a:xfrm>
        </p:grpSpPr>
        <p:cxnSp>
          <p:nvCxnSpPr>
            <p:cNvPr id="9" name="Straight Arrow Connector 8">
              <a:extLst>
                <a:ext uri="{FF2B5EF4-FFF2-40B4-BE49-F238E27FC236}">
                  <a16:creationId xmlns:a16="http://schemas.microsoft.com/office/drawing/2014/main" id="{3BC17A45-739B-2FC9-1884-7C9B9A6D006B}"/>
                </a:ext>
              </a:extLst>
            </p:cNvPr>
            <p:cNvCxnSpPr>
              <a:cxnSpLocks/>
            </p:cNvCxnSpPr>
            <p:nvPr/>
          </p:nvCxnSpPr>
          <p:spPr>
            <a:xfrm flipH="1" flipV="1">
              <a:off x="6591300" y="1611853"/>
              <a:ext cx="5600701" cy="3125476"/>
            </a:xfrm>
            <a:prstGeom prst="straightConnector1">
              <a:avLst/>
            </a:prstGeom>
            <a:ln w="76200">
              <a:solidFill>
                <a:srgbClr val="FF0000"/>
              </a:solidFill>
              <a:tailEnd type="triangle"/>
            </a:ln>
            <a:effectLst>
              <a:glow rad="127000">
                <a:schemeClr val="bg1"/>
              </a:glow>
            </a:effectLst>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841C49C-2DF6-1C43-DCF9-F6E4ADEEE6D3}"/>
                </a:ext>
              </a:extLst>
            </p:cNvPr>
            <p:cNvSpPr txBox="1"/>
            <p:nvPr/>
          </p:nvSpPr>
          <p:spPr>
            <a:xfrm rot="1754878">
              <a:off x="8553451" y="2692172"/>
              <a:ext cx="1338315" cy="369332"/>
            </a:xfrm>
            <a:prstGeom prst="rect">
              <a:avLst/>
            </a:prstGeom>
            <a:noFill/>
          </p:spPr>
          <p:txBody>
            <a:bodyPr wrap="none" rtlCol="0">
              <a:spAutoFit/>
            </a:bodyPr>
            <a:lstStyle/>
            <a:p>
              <a:r>
                <a:rPr lang="en-GB" b="1" dirty="0">
                  <a:solidFill>
                    <a:srgbClr val="FF0000"/>
                  </a:solidFill>
                  <a:effectLst>
                    <a:glow rad="127000">
                      <a:schemeClr val="bg1"/>
                    </a:glow>
                  </a:effectLst>
                </a:rPr>
                <a:t>Line of sight</a:t>
              </a:r>
              <a:endParaRPr lang="en-DE" b="1" dirty="0">
                <a:solidFill>
                  <a:srgbClr val="FF0000"/>
                </a:solidFill>
                <a:effectLst>
                  <a:glow rad="127000">
                    <a:schemeClr val="bg1"/>
                  </a:glow>
                </a:effectLst>
              </a:endParaRPr>
            </a:p>
          </p:txBody>
        </p:sp>
      </p:grpSp>
      <p:sp>
        <p:nvSpPr>
          <p:cNvPr id="16" name="Freeform: Shape 15">
            <a:extLst>
              <a:ext uri="{FF2B5EF4-FFF2-40B4-BE49-F238E27FC236}">
                <a16:creationId xmlns:a16="http://schemas.microsoft.com/office/drawing/2014/main" id="{F25A7AA5-B0D3-04DE-E393-7462935CA399}"/>
              </a:ext>
            </a:extLst>
          </p:cNvPr>
          <p:cNvSpPr/>
          <p:nvPr/>
        </p:nvSpPr>
        <p:spPr>
          <a:xfrm>
            <a:off x="6181725" y="4652963"/>
            <a:ext cx="1614488" cy="128587"/>
          </a:xfrm>
          <a:custGeom>
            <a:avLst/>
            <a:gdLst>
              <a:gd name="connsiteX0" fmla="*/ 0 w 1614488"/>
              <a:gd name="connsiteY0" fmla="*/ 90487 h 128587"/>
              <a:gd name="connsiteX1" fmla="*/ 709613 w 1614488"/>
              <a:gd name="connsiteY1" fmla="*/ 0 h 128587"/>
              <a:gd name="connsiteX2" fmla="*/ 1614488 w 1614488"/>
              <a:gd name="connsiteY2" fmla="*/ 9525 h 128587"/>
              <a:gd name="connsiteX3" fmla="*/ 1157288 w 1614488"/>
              <a:gd name="connsiteY3" fmla="*/ 128587 h 128587"/>
              <a:gd name="connsiteX4" fmla="*/ 52388 w 1614488"/>
              <a:gd name="connsiteY4" fmla="*/ 100012 h 128587"/>
              <a:gd name="connsiteX5" fmla="*/ 52388 w 1614488"/>
              <a:gd name="connsiteY5" fmla="*/ 100012 h 128587"/>
              <a:gd name="connsiteX6" fmla="*/ 76200 w 1614488"/>
              <a:gd name="connsiteY6" fmla="*/ 100012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488" h="128587">
                <a:moveTo>
                  <a:pt x="0" y="90487"/>
                </a:moveTo>
                <a:lnTo>
                  <a:pt x="709613" y="0"/>
                </a:lnTo>
                <a:lnTo>
                  <a:pt x="1614488" y="9525"/>
                </a:lnTo>
                <a:lnTo>
                  <a:pt x="1157288" y="128587"/>
                </a:lnTo>
                <a:lnTo>
                  <a:pt x="52388" y="100012"/>
                </a:lnTo>
                <a:lnTo>
                  <a:pt x="52388" y="100012"/>
                </a:lnTo>
                <a:lnTo>
                  <a:pt x="76200" y="100012"/>
                </a:lnTo>
              </a:path>
            </a:pathLst>
          </a:custGeom>
          <a:solidFill>
            <a:srgbClr val="FF0000"/>
          </a:solidFill>
          <a:ln>
            <a:noFill/>
          </a:ln>
          <a:effectLst>
            <a:glow rad="127000">
              <a:schemeClr val="bg1"/>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 name="Content Placeholder 2">
            <a:extLst>
              <a:ext uri="{FF2B5EF4-FFF2-40B4-BE49-F238E27FC236}">
                <a16:creationId xmlns:a16="http://schemas.microsoft.com/office/drawing/2014/main" id="{41A6196C-927C-10D6-E537-680849C2143F}"/>
              </a:ext>
            </a:extLst>
          </p:cNvPr>
          <p:cNvSpPr>
            <a:spLocks noGrp="1"/>
          </p:cNvSpPr>
          <p:nvPr>
            <p:ph sz="quarter" idx="13"/>
          </p:nvPr>
        </p:nvSpPr>
        <p:spPr>
          <a:xfrm>
            <a:off x="1262560" y="1734206"/>
            <a:ext cx="4576266" cy="4227682"/>
          </a:xfrm>
          <a:solidFill>
            <a:schemeClr val="bg1"/>
          </a:solidFill>
        </p:spPr>
        <p:txBody>
          <a:bodyPr>
            <a:normAutofit fontScale="92500" lnSpcReduction="20000"/>
          </a:bodyPr>
          <a:lstStyle/>
          <a:p>
            <a:r>
              <a:rPr lang="en-GB" b="1" dirty="0"/>
              <a:t>Immediate Measures (Drone Alarm)</a:t>
            </a:r>
          </a:p>
          <a:p>
            <a:pPr marL="342900" indent="-342900">
              <a:buFont typeface="Wingdings" panose="05000000000000000000" pitchFamily="2" charset="2"/>
              <a:buChar char="§"/>
            </a:pPr>
            <a:r>
              <a:rPr lang="en-GB" dirty="0"/>
              <a:t>Lock computer screen</a:t>
            </a:r>
          </a:p>
          <a:p>
            <a:pPr marL="342900" indent="-342900">
              <a:buFont typeface="Wingdings" panose="05000000000000000000" pitchFamily="2" charset="2"/>
              <a:buChar char="§"/>
            </a:pPr>
            <a:r>
              <a:rPr lang="en-GB" dirty="0"/>
              <a:t>Lower curtains and shutters</a:t>
            </a:r>
          </a:p>
          <a:p>
            <a:pPr marL="342900" indent="-342900">
              <a:buFont typeface="Wingdings" panose="05000000000000000000" pitchFamily="2" charset="2"/>
              <a:buChar char="§"/>
            </a:pPr>
            <a:r>
              <a:rPr lang="en-GB" dirty="0"/>
              <a:t>Cover sensitive documents</a:t>
            </a:r>
          </a:p>
          <a:p>
            <a:pPr marL="342900" indent="-342900">
              <a:buFont typeface="Wingdings" panose="05000000000000000000" pitchFamily="2" charset="2"/>
              <a:buChar char="§"/>
            </a:pPr>
            <a:endParaRPr lang="en-GB" dirty="0"/>
          </a:p>
          <a:p>
            <a:r>
              <a:rPr lang="en-GB" b="1" dirty="0"/>
              <a:t>Preparatory Measures</a:t>
            </a:r>
          </a:p>
          <a:p>
            <a:pPr marL="342900" indent="-342900">
              <a:buFont typeface="Wingdings" panose="05000000000000000000" pitchFamily="2" charset="2"/>
              <a:buChar char="§"/>
            </a:pPr>
            <a:r>
              <a:rPr lang="en-GB" dirty="0"/>
              <a:t>Workplaces and screens should face away from windows</a:t>
            </a:r>
          </a:p>
          <a:p>
            <a:pPr marL="342900" indent="-342900">
              <a:buFont typeface="Wingdings" panose="05000000000000000000" pitchFamily="2" charset="2"/>
              <a:buChar char="§"/>
            </a:pPr>
            <a:r>
              <a:rPr lang="en-GB" dirty="0"/>
              <a:t>Install window blinds</a:t>
            </a:r>
          </a:p>
          <a:p>
            <a:pPr marL="342900" indent="-342900">
              <a:buFont typeface="Wingdings" panose="05000000000000000000" pitchFamily="2" charset="2"/>
              <a:buChar char="§"/>
            </a:pPr>
            <a:r>
              <a:rPr lang="en-GB" dirty="0"/>
              <a:t>Install privacy screen filters</a:t>
            </a:r>
          </a:p>
          <a:p>
            <a:pPr marL="342900" indent="-342900">
              <a:buFont typeface="Wingdings" panose="05000000000000000000" pitchFamily="2" charset="2"/>
              <a:buChar char="§"/>
            </a:pPr>
            <a:r>
              <a:rPr lang="en-GB" dirty="0"/>
              <a:t>Prepare cover for whiteboards etc.</a:t>
            </a:r>
          </a:p>
          <a:p>
            <a:pPr marL="342900" indent="-342900">
              <a:buFont typeface="Wingdings" panose="05000000000000000000" pitchFamily="2" charset="2"/>
              <a:buChar char="§"/>
            </a:pPr>
            <a:r>
              <a:rPr lang="en-GB" dirty="0"/>
              <a:t>Enforce clean desk policy</a:t>
            </a:r>
          </a:p>
        </p:txBody>
      </p:sp>
      <p:sp>
        <p:nvSpPr>
          <p:cNvPr id="18" name="TextBox 17">
            <a:extLst>
              <a:ext uri="{FF2B5EF4-FFF2-40B4-BE49-F238E27FC236}">
                <a16:creationId xmlns:a16="http://schemas.microsoft.com/office/drawing/2014/main" id="{126B34BD-D96C-9881-587A-341295A943D2}"/>
              </a:ext>
            </a:extLst>
          </p:cNvPr>
          <p:cNvSpPr txBox="1"/>
          <p:nvPr/>
        </p:nvSpPr>
        <p:spPr>
          <a:xfrm>
            <a:off x="6096000" y="3033095"/>
            <a:ext cx="612668" cy="369332"/>
          </a:xfrm>
          <a:prstGeom prst="rect">
            <a:avLst/>
          </a:prstGeom>
          <a:noFill/>
        </p:spPr>
        <p:txBody>
          <a:bodyPr wrap="none" rtlCol="0">
            <a:spAutoFit/>
          </a:bodyPr>
          <a:lstStyle/>
          <a:p>
            <a:r>
              <a:rPr lang="en-GB" b="1" dirty="0">
                <a:solidFill>
                  <a:srgbClr val="FF0000"/>
                </a:solidFill>
                <a:effectLst>
                  <a:glow rad="127000">
                    <a:schemeClr val="bg1"/>
                  </a:glow>
                </a:effectLst>
              </a:rPr>
              <a:t>Lock</a:t>
            </a:r>
            <a:endParaRPr lang="en-DE" b="1" dirty="0">
              <a:solidFill>
                <a:srgbClr val="FF0000"/>
              </a:solidFill>
              <a:effectLst>
                <a:glow rad="127000">
                  <a:schemeClr val="bg1"/>
                </a:glow>
              </a:effectLst>
            </a:endParaRPr>
          </a:p>
        </p:txBody>
      </p:sp>
      <p:sp>
        <p:nvSpPr>
          <p:cNvPr id="19" name="TextBox 18">
            <a:extLst>
              <a:ext uri="{FF2B5EF4-FFF2-40B4-BE49-F238E27FC236}">
                <a16:creationId xmlns:a16="http://schemas.microsoft.com/office/drawing/2014/main" id="{3BE735BA-1EF2-07FA-3259-A0B354DEF8F7}"/>
              </a:ext>
            </a:extLst>
          </p:cNvPr>
          <p:cNvSpPr txBox="1"/>
          <p:nvPr/>
        </p:nvSpPr>
        <p:spPr>
          <a:xfrm>
            <a:off x="6826652" y="4302435"/>
            <a:ext cx="733278" cy="369332"/>
          </a:xfrm>
          <a:prstGeom prst="rect">
            <a:avLst/>
          </a:prstGeom>
          <a:noFill/>
        </p:spPr>
        <p:txBody>
          <a:bodyPr wrap="none" rtlCol="0">
            <a:spAutoFit/>
          </a:bodyPr>
          <a:lstStyle/>
          <a:p>
            <a:r>
              <a:rPr lang="en-GB" b="1" dirty="0">
                <a:solidFill>
                  <a:srgbClr val="FF0000"/>
                </a:solidFill>
                <a:effectLst>
                  <a:glow rad="127000">
                    <a:schemeClr val="bg1"/>
                  </a:glow>
                </a:effectLst>
              </a:rPr>
              <a:t>Cover</a:t>
            </a:r>
            <a:endParaRPr lang="en-DE" b="1" dirty="0">
              <a:solidFill>
                <a:srgbClr val="FF0000"/>
              </a:solidFill>
              <a:effectLst>
                <a:glow rad="127000">
                  <a:schemeClr val="bg1"/>
                </a:glow>
              </a:effectLst>
            </a:endParaRPr>
          </a:p>
        </p:txBody>
      </p:sp>
    </p:spTree>
    <p:extLst>
      <p:ext uri="{BB962C8B-B14F-4D97-AF65-F5344CB8AC3E}">
        <p14:creationId xmlns:p14="http://schemas.microsoft.com/office/powerpoint/2010/main" val="3380916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28A23-7E84-CE4E-A6B7-77BC5C224E95}"/>
            </a:ext>
          </a:extLst>
        </p:cNvPr>
        <p:cNvGrpSpPr/>
        <p:nvPr/>
      </p:nvGrpSpPr>
      <p:grpSpPr>
        <a:xfrm>
          <a:off x="0" y="0"/>
          <a:ext cx="0" cy="0"/>
          <a:chOff x="0" y="0"/>
          <a:chExt cx="0" cy="0"/>
        </a:xfrm>
      </p:grpSpPr>
      <p:sp>
        <p:nvSpPr>
          <p:cNvPr id="42" name="Title 41">
            <a:extLst>
              <a:ext uri="{FF2B5EF4-FFF2-40B4-BE49-F238E27FC236}">
                <a16:creationId xmlns:a16="http://schemas.microsoft.com/office/drawing/2014/main" id="{A364D5DE-3D44-8ED4-67D8-00AB71B3FE02}"/>
              </a:ext>
            </a:extLst>
          </p:cNvPr>
          <p:cNvSpPr>
            <a:spLocks noGrp="1"/>
          </p:cNvSpPr>
          <p:nvPr>
            <p:ph type="title"/>
          </p:nvPr>
        </p:nvSpPr>
        <p:spPr/>
        <p:txBody>
          <a:bodyPr/>
          <a:lstStyle/>
          <a:p>
            <a:r>
              <a:rPr lang="en-GB" dirty="0"/>
              <a:t>Drone Threats</a:t>
            </a:r>
            <a:endParaRPr lang="en-DE" dirty="0"/>
          </a:p>
        </p:txBody>
      </p:sp>
      <p:sp>
        <p:nvSpPr>
          <p:cNvPr id="43" name="Content Placeholder 42">
            <a:extLst>
              <a:ext uri="{FF2B5EF4-FFF2-40B4-BE49-F238E27FC236}">
                <a16:creationId xmlns:a16="http://schemas.microsoft.com/office/drawing/2014/main" id="{ADCDAC7C-04CD-0A75-4BDB-9AB69870A11F}"/>
              </a:ext>
            </a:extLst>
          </p:cNvPr>
          <p:cNvSpPr>
            <a:spLocks noGrp="1"/>
          </p:cNvSpPr>
          <p:nvPr>
            <p:ph sz="quarter" idx="13"/>
          </p:nvPr>
        </p:nvSpPr>
        <p:spPr/>
        <p:txBody>
          <a:bodyPr>
            <a:normAutofit/>
          </a:bodyPr>
          <a:lstStyle/>
          <a:p>
            <a:r>
              <a:rPr lang="en-GB" b="1" dirty="0">
                <a:solidFill>
                  <a:schemeClr val="bg1">
                    <a:lumMod val="75000"/>
                  </a:schemeClr>
                </a:solidFill>
              </a:rPr>
              <a:t>Privacy and Security Violations</a:t>
            </a:r>
            <a:r>
              <a:rPr lang="en-GB" dirty="0">
                <a:solidFill>
                  <a:schemeClr val="bg1">
                    <a:lumMod val="75000"/>
                  </a:schemeClr>
                </a:solidFill>
              </a:rPr>
              <a:t>. Drones equipped with cameras can be used to spy on individuals and organizations without their knowledge or consent.</a:t>
            </a:r>
          </a:p>
          <a:p>
            <a:r>
              <a:rPr lang="en-GB" b="1" dirty="0"/>
              <a:t>Weaponization</a:t>
            </a:r>
            <a:r>
              <a:rPr lang="en-GB" dirty="0"/>
              <a:t>. Drones can be outfitted with weapons or explosives and used to attack infrastructure, material, and personnel.</a:t>
            </a:r>
          </a:p>
          <a:p>
            <a:r>
              <a:rPr lang="en-GB" b="1" dirty="0">
                <a:solidFill>
                  <a:schemeClr val="bg1">
                    <a:lumMod val="75000"/>
                  </a:schemeClr>
                </a:solidFill>
              </a:rPr>
              <a:t>Cybersecurity</a:t>
            </a:r>
            <a:r>
              <a:rPr lang="en-GB" dirty="0">
                <a:solidFill>
                  <a:schemeClr val="bg1">
                    <a:lumMod val="75000"/>
                  </a:schemeClr>
                </a:solidFill>
              </a:rPr>
              <a:t>. Drones equipped with wireless communication capabilities or the ability to deliver portable hacking equipment can be used to hack into and compromise the confidentiality, integrity, or availability of Wi-Fi networks.</a:t>
            </a:r>
            <a:endParaRPr lang="en-DE" dirty="0">
              <a:solidFill>
                <a:schemeClr val="bg1">
                  <a:lumMod val="75000"/>
                </a:schemeClr>
              </a:solidFill>
            </a:endParaRPr>
          </a:p>
        </p:txBody>
      </p:sp>
      <p:sp>
        <p:nvSpPr>
          <p:cNvPr id="5" name="Date Placeholder 4">
            <a:extLst>
              <a:ext uri="{FF2B5EF4-FFF2-40B4-BE49-F238E27FC236}">
                <a16:creationId xmlns:a16="http://schemas.microsoft.com/office/drawing/2014/main" id="{00F0DAF8-9295-7109-9B4A-908DCC803E6D}"/>
              </a:ext>
            </a:extLst>
          </p:cNvPr>
          <p:cNvSpPr>
            <a:spLocks noGrp="1"/>
          </p:cNvSpPr>
          <p:nvPr>
            <p:ph type="dt" sz="half" idx="16"/>
          </p:nvPr>
        </p:nvSpPr>
        <p:spPr/>
        <p:txBody>
          <a:bodyPr/>
          <a:lstStyle/>
          <a:p>
            <a:pPr>
              <a:lnSpc>
                <a:spcPct val="90000"/>
              </a:lnSpc>
              <a:spcBef>
                <a:spcPts val="1000"/>
              </a:spcBef>
              <a:buFont typeface="Arial" panose="020B0604020202020204" pitchFamily="34" charset="0"/>
              <a:buNone/>
            </a:pPr>
            <a:r>
              <a:rPr lang="en-DE"/>
              <a:t>April 2024</a:t>
            </a:r>
            <a:endParaRPr lang="en-GB"/>
          </a:p>
        </p:txBody>
      </p:sp>
    </p:spTree>
    <p:extLst>
      <p:ext uri="{BB962C8B-B14F-4D97-AF65-F5344CB8AC3E}">
        <p14:creationId xmlns:p14="http://schemas.microsoft.com/office/powerpoint/2010/main" val="384544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19DA4B0-7ECA-5840-4A78-D2F973E5C4AE}"/>
              </a:ext>
            </a:extLst>
          </p:cNvPr>
          <p:cNvSpPr>
            <a:spLocks noGrp="1"/>
          </p:cNvSpPr>
          <p:nvPr>
            <p:ph type="ftr" sz="quarter" idx="15"/>
          </p:nvPr>
        </p:nvSpPr>
        <p:spPr/>
        <p:txBody>
          <a:bodyPr/>
          <a:lstStyle/>
          <a:p>
            <a:pPr algn="l"/>
            <a:r>
              <a:rPr lang="en-GB"/>
              <a:t>Drone Drills  |  Immediate Drone Reponse Measures</a:t>
            </a:r>
            <a:endParaRPr lang="en-GB" dirty="0"/>
          </a:p>
        </p:txBody>
      </p:sp>
      <p:sp>
        <p:nvSpPr>
          <p:cNvPr id="3" name="Date Placeholder 2">
            <a:extLst>
              <a:ext uri="{FF2B5EF4-FFF2-40B4-BE49-F238E27FC236}">
                <a16:creationId xmlns:a16="http://schemas.microsoft.com/office/drawing/2014/main" id="{E62F2E8E-ACFB-EB9C-60DE-F013205261AD}"/>
              </a:ext>
            </a:extLst>
          </p:cNvPr>
          <p:cNvSpPr>
            <a:spLocks noGrp="1"/>
          </p:cNvSpPr>
          <p:nvPr>
            <p:ph type="dt" sz="half" idx="16"/>
          </p:nvPr>
        </p:nvSpPr>
        <p:spPr/>
        <p:txBody>
          <a:bodyPr/>
          <a:lstStyle/>
          <a:p>
            <a:r>
              <a:rPr lang="en-DE"/>
              <a:t>April 2024</a:t>
            </a:r>
            <a:endParaRPr lang="en-GB" dirty="0"/>
          </a:p>
        </p:txBody>
      </p:sp>
      <p:pic>
        <p:nvPicPr>
          <p:cNvPr id="5" name="Picture 4" descr="A person holding a device&#10;&#10;Description automatically generated">
            <a:extLst>
              <a:ext uri="{FF2B5EF4-FFF2-40B4-BE49-F238E27FC236}">
                <a16:creationId xmlns:a16="http://schemas.microsoft.com/office/drawing/2014/main" id="{E74F2048-0EB2-1C3B-982E-F23ECF95B8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364224"/>
          </a:xfrm>
          <a:prstGeom prst="rect">
            <a:avLst/>
          </a:prstGeom>
        </p:spPr>
      </p:pic>
    </p:spTree>
    <p:extLst>
      <p:ext uri="{BB962C8B-B14F-4D97-AF65-F5344CB8AC3E}">
        <p14:creationId xmlns:p14="http://schemas.microsoft.com/office/powerpoint/2010/main" val="469044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F1D6BA72-9C37-3DEB-DFFE-B08DA79F5A30}"/>
              </a:ext>
            </a:extLst>
          </p:cNvPr>
          <p:cNvSpPr>
            <a:spLocks noGrp="1"/>
          </p:cNvSpPr>
          <p:nvPr>
            <p:ph type="ftr" sz="quarter" idx="15"/>
          </p:nvPr>
        </p:nvSpPr>
        <p:spPr/>
        <p:txBody>
          <a:bodyPr/>
          <a:lstStyle/>
          <a:p>
            <a:pPr algn="l"/>
            <a:r>
              <a:rPr lang="en-GB"/>
              <a:t>Drone Drills  |  Immediate Drone Reponse Measures</a:t>
            </a:r>
            <a:endParaRPr lang="en-GB" dirty="0"/>
          </a:p>
        </p:txBody>
      </p:sp>
      <p:sp>
        <p:nvSpPr>
          <p:cNvPr id="5" name="Date Placeholder 4">
            <a:extLst>
              <a:ext uri="{FF2B5EF4-FFF2-40B4-BE49-F238E27FC236}">
                <a16:creationId xmlns:a16="http://schemas.microsoft.com/office/drawing/2014/main" id="{58D1B2DD-65AB-B3C9-9C2E-58512EA7C50A}"/>
              </a:ext>
            </a:extLst>
          </p:cNvPr>
          <p:cNvSpPr>
            <a:spLocks noGrp="1"/>
          </p:cNvSpPr>
          <p:nvPr>
            <p:ph type="dt" sz="half" idx="16"/>
          </p:nvPr>
        </p:nvSpPr>
        <p:spPr/>
        <p:txBody>
          <a:bodyPr/>
          <a:lstStyle/>
          <a:p>
            <a:r>
              <a:rPr lang="en-DE"/>
              <a:t>April 2024</a:t>
            </a:r>
            <a:endParaRPr lang="en-GB" dirty="0"/>
          </a:p>
        </p:txBody>
      </p:sp>
      <p:sp>
        <p:nvSpPr>
          <p:cNvPr id="17" name="Title 1">
            <a:extLst>
              <a:ext uri="{FF2B5EF4-FFF2-40B4-BE49-F238E27FC236}">
                <a16:creationId xmlns:a16="http://schemas.microsoft.com/office/drawing/2014/main" id="{A520D2CC-314E-21E6-BDEE-7D8016A76E21}"/>
              </a:ext>
            </a:extLst>
          </p:cNvPr>
          <p:cNvSpPr txBox="1">
            <a:spLocks/>
          </p:cNvSpPr>
          <p:nvPr/>
        </p:nvSpPr>
        <p:spPr>
          <a:xfrm>
            <a:off x="1262558" y="285443"/>
            <a:ext cx="7400593" cy="5003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006198"/>
                </a:solidFill>
                <a:latin typeface="+mn-lt"/>
                <a:ea typeface="+mn-ea"/>
                <a:cs typeface="+mn-cs"/>
              </a:rPr>
              <a:t>Commercial Drones’ Potential IED Capabilities</a:t>
            </a:r>
            <a:endParaRPr lang="en-DE" sz="2800" b="1" dirty="0">
              <a:solidFill>
                <a:srgbClr val="006198"/>
              </a:solidFill>
              <a:latin typeface="+mn-lt"/>
              <a:ea typeface="+mn-ea"/>
              <a:cs typeface="+mn-cs"/>
            </a:endParaRPr>
          </a:p>
        </p:txBody>
      </p:sp>
      <p:graphicFrame>
        <p:nvGraphicFramePr>
          <p:cNvPr id="7" name="Diagramm 6">
            <a:extLst>
              <a:ext uri="{FF2B5EF4-FFF2-40B4-BE49-F238E27FC236}">
                <a16:creationId xmlns:a16="http://schemas.microsoft.com/office/drawing/2014/main" id="{8AF1491C-529B-A13A-FC77-33CF6019EF6A}"/>
              </a:ext>
            </a:extLst>
          </p:cNvPr>
          <p:cNvGraphicFramePr/>
          <p:nvPr>
            <p:extLst>
              <p:ext uri="{D42A27DB-BD31-4B8C-83A1-F6EECF244321}">
                <p14:modId xmlns:p14="http://schemas.microsoft.com/office/powerpoint/2010/main" val="3378080016"/>
              </p:ext>
            </p:extLst>
          </p:nvPr>
        </p:nvGraphicFramePr>
        <p:xfrm>
          <a:off x="1266152" y="1411476"/>
          <a:ext cx="6872010" cy="438125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4B9B81B6-0BF5-9A4E-CAB0-CCA2AD35D6B6}"/>
              </a:ext>
            </a:extLst>
          </p:cNvPr>
          <p:cNvSpPr txBox="1"/>
          <p:nvPr/>
        </p:nvSpPr>
        <p:spPr>
          <a:xfrm rot="16200000">
            <a:off x="124010" y="3259723"/>
            <a:ext cx="1752531" cy="338554"/>
          </a:xfrm>
          <a:prstGeom prst="rect">
            <a:avLst/>
          </a:prstGeom>
          <a:noFill/>
        </p:spPr>
        <p:txBody>
          <a:bodyPr wrap="none" rtlCol="0">
            <a:spAutoFit/>
          </a:bodyPr>
          <a:lstStyle/>
          <a:p>
            <a:r>
              <a:rPr lang="en-GB" sz="1600" b="1" dirty="0"/>
              <a:t>Stand-off Distance</a:t>
            </a:r>
            <a:endParaRPr lang="en-DE" sz="1600" b="1" dirty="0"/>
          </a:p>
        </p:txBody>
      </p:sp>
      <p:sp>
        <p:nvSpPr>
          <p:cNvPr id="8" name="TextBox 7">
            <a:extLst>
              <a:ext uri="{FF2B5EF4-FFF2-40B4-BE49-F238E27FC236}">
                <a16:creationId xmlns:a16="http://schemas.microsoft.com/office/drawing/2014/main" id="{5EDA93A3-99D0-6781-B98A-45C78FF830AC}"/>
              </a:ext>
            </a:extLst>
          </p:cNvPr>
          <p:cNvSpPr txBox="1"/>
          <p:nvPr/>
        </p:nvSpPr>
        <p:spPr>
          <a:xfrm>
            <a:off x="3713827" y="5803765"/>
            <a:ext cx="2498056" cy="338554"/>
          </a:xfrm>
          <a:prstGeom prst="rect">
            <a:avLst/>
          </a:prstGeom>
          <a:noFill/>
        </p:spPr>
        <p:txBody>
          <a:bodyPr wrap="none" rtlCol="0">
            <a:spAutoFit/>
          </a:bodyPr>
          <a:lstStyle/>
          <a:p>
            <a:r>
              <a:rPr lang="en-GB" sz="1600" b="1" dirty="0"/>
              <a:t>Net Explosive Weight (TNT)</a:t>
            </a:r>
            <a:endParaRPr lang="en-DE" sz="1600" b="1" dirty="0"/>
          </a:p>
        </p:txBody>
      </p:sp>
      <p:sp>
        <p:nvSpPr>
          <p:cNvPr id="10" name="TextBox 9">
            <a:extLst>
              <a:ext uri="{FF2B5EF4-FFF2-40B4-BE49-F238E27FC236}">
                <a16:creationId xmlns:a16="http://schemas.microsoft.com/office/drawing/2014/main" id="{3250BA42-7A1D-F01F-218B-CD3253D0F382}"/>
              </a:ext>
            </a:extLst>
          </p:cNvPr>
          <p:cNvSpPr txBox="1"/>
          <p:nvPr/>
        </p:nvSpPr>
        <p:spPr>
          <a:xfrm>
            <a:off x="7901129" y="1852040"/>
            <a:ext cx="2321726" cy="307777"/>
          </a:xfrm>
          <a:prstGeom prst="rect">
            <a:avLst/>
          </a:prstGeom>
          <a:noFill/>
        </p:spPr>
        <p:txBody>
          <a:bodyPr wrap="none" rtlCol="0">
            <a:spAutoFit/>
          </a:bodyPr>
          <a:lstStyle/>
          <a:p>
            <a:r>
              <a:rPr lang="en-GB" sz="1400" b="1" dirty="0">
                <a:solidFill>
                  <a:srgbClr val="1E5B88"/>
                </a:solidFill>
              </a:rPr>
              <a:t>1 psi (window glass shatters)</a:t>
            </a:r>
            <a:endParaRPr lang="en-DE" sz="1400" b="1" dirty="0">
              <a:solidFill>
                <a:srgbClr val="1E5B88"/>
              </a:solidFill>
            </a:endParaRPr>
          </a:p>
        </p:txBody>
      </p:sp>
      <p:sp>
        <p:nvSpPr>
          <p:cNvPr id="11" name="TextBox 10">
            <a:extLst>
              <a:ext uri="{FF2B5EF4-FFF2-40B4-BE49-F238E27FC236}">
                <a16:creationId xmlns:a16="http://schemas.microsoft.com/office/drawing/2014/main" id="{930636A0-B03E-9ADD-D7A8-859711939F63}"/>
              </a:ext>
            </a:extLst>
          </p:cNvPr>
          <p:cNvSpPr txBox="1"/>
          <p:nvPr/>
        </p:nvSpPr>
        <p:spPr>
          <a:xfrm>
            <a:off x="7899739" y="3275823"/>
            <a:ext cx="2935355" cy="307777"/>
          </a:xfrm>
          <a:prstGeom prst="rect">
            <a:avLst/>
          </a:prstGeom>
          <a:noFill/>
        </p:spPr>
        <p:txBody>
          <a:bodyPr wrap="none" rtlCol="0">
            <a:spAutoFit/>
          </a:bodyPr>
          <a:lstStyle/>
          <a:p>
            <a:r>
              <a:rPr lang="en-GB" sz="1400" b="1" dirty="0">
                <a:solidFill>
                  <a:srgbClr val="9F7849"/>
                </a:solidFill>
              </a:rPr>
              <a:t>2 psi (windows and doors blown out)</a:t>
            </a:r>
            <a:endParaRPr lang="en-DE" sz="1400" b="1" dirty="0">
              <a:solidFill>
                <a:srgbClr val="9F7849"/>
              </a:solidFill>
            </a:endParaRPr>
          </a:p>
        </p:txBody>
      </p:sp>
      <p:sp>
        <p:nvSpPr>
          <p:cNvPr id="12" name="TextBox 11">
            <a:extLst>
              <a:ext uri="{FF2B5EF4-FFF2-40B4-BE49-F238E27FC236}">
                <a16:creationId xmlns:a16="http://schemas.microsoft.com/office/drawing/2014/main" id="{DEB222AD-3E2E-916B-DA22-E21C94D0785E}"/>
              </a:ext>
            </a:extLst>
          </p:cNvPr>
          <p:cNvSpPr txBox="1"/>
          <p:nvPr/>
        </p:nvSpPr>
        <p:spPr>
          <a:xfrm>
            <a:off x="7899739" y="4190735"/>
            <a:ext cx="3367397" cy="307777"/>
          </a:xfrm>
          <a:prstGeom prst="rect">
            <a:avLst/>
          </a:prstGeom>
          <a:noFill/>
        </p:spPr>
        <p:txBody>
          <a:bodyPr wrap="none" rtlCol="0">
            <a:spAutoFit/>
          </a:bodyPr>
          <a:lstStyle/>
          <a:p>
            <a:r>
              <a:rPr lang="en-GB" sz="1400" b="1" dirty="0">
                <a:solidFill>
                  <a:srgbClr val="6D6A63"/>
                </a:solidFill>
              </a:rPr>
              <a:t>5 psi (structural damage, eardrum rupture)</a:t>
            </a:r>
            <a:endParaRPr lang="en-DE" sz="1400" b="1" dirty="0">
              <a:solidFill>
                <a:srgbClr val="6D6A63"/>
              </a:solidFill>
            </a:endParaRPr>
          </a:p>
        </p:txBody>
      </p:sp>
      <p:sp>
        <p:nvSpPr>
          <p:cNvPr id="15" name="TextBox 14">
            <a:extLst>
              <a:ext uri="{FF2B5EF4-FFF2-40B4-BE49-F238E27FC236}">
                <a16:creationId xmlns:a16="http://schemas.microsoft.com/office/drawing/2014/main" id="{13F19048-16C2-A42B-C4A3-4DB7E1D95AED}"/>
              </a:ext>
            </a:extLst>
          </p:cNvPr>
          <p:cNvSpPr txBox="1"/>
          <p:nvPr/>
        </p:nvSpPr>
        <p:spPr>
          <a:xfrm>
            <a:off x="7899739" y="4538110"/>
            <a:ext cx="4042004" cy="307777"/>
          </a:xfrm>
          <a:prstGeom prst="rect">
            <a:avLst/>
          </a:prstGeom>
          <a:noFill/>
        </p:spPr>
        <p:txBody>
          <a:bodyPr wrap="none" rtlCol="0">
            <a:spAutoFit/>
          </a:bodyPr>
          <a:lstStyle/>
          <a:p>
            <a:r>
              <a:rPr lang="en-GB" sz="1400" b="1" dirty="0">
                <a:solidFill>
                  <a:srgbClr val="A04B78"/>
                </a:solidFill>
              </a:rPr>
              <a:t>10 psi (reinforced concrete breaks and fatal injuries)</a:t>
            </a:r>
            <a:endParaRPr lang="en-DE" sz="1400" b="1" dirty="0">
              <a:solidFill>
                <a:srgbClr val="A04B78"/>
              </a:solidFill>
            </a:endParaRPr>
          </a:p>
        </p:txBody>
      </p:sp>
      <p:sp>
        <p:nvSpPr>
          <p:cNvPr id="19" name="TextBox 18">
            <a:extLst>
              <a:ext uri="{FF2B5EF4-FFF2-40B4-BE49-F238E27FC236}">
                <a16:creationId xmlns:a16="http://schemas.microsoft.com/office/drawing/2014/main" id="{9170D898-8185-790D-247B-06229BB9882C}"/>
              </a:ext>
            </a:extLst>
          </p:cNvPr>
          <p:cNvSpPr txBox="1"/>
          <p:nvPr/>
        </p:nvSpPr>
        <p:spPr>
          <a:xfrm>
            <a:off x="1418545" y="1103198"/>
            <a:ext cx="1768188" cy="461665"/>
          </a:xfrm>
          <a:prstGeom prst="rect">
            <a:avLst/>
          </a:prstGeom>
          <a:noFill/>
        </p:spPr>
        <p:txBody>
          <a:bodyPr wrap="square" rtlCol="0">
            <a:spAutoFit/>
          </a:bodyPr>
          <a:lstStyle/>
          <a:p>
            <a:pPr algn="ctr"/>
            <a:r>
              <a:rPr lang="en-GB" sz="1200" b="1" dirty="0">
                <a:cs typeface="Arial" panose="020B0604020202020204" pitchFamily="34" charset="0"/>
              </a:rPr>
              <a:t>DJI Mini 2</a:t>
            </a:r>
          </a:p>
          <a:p>
            <a:pPr algn="ctr"/>
            <a:r>
              <a:rPr lang="en-GB" sz="1200" b="1" dirty="0">
                <a:cs typeface="Arial" panose="020B0604020202020204" pitchFamily="34" charset="0"/>
              </a:rPr>
              <a:t>(296g)</a:t>
            </a:r>
            <a:endParaRPr lang="en-DE" sz="1200" b="1" dirty="0">
              <a:cs typeface="Arial" panose="020B0604020202020204" pitchFamily="34" charset="0"/>
            </a:endParaRPr>
          </a:p>
        </p:txBody>
      </p:sp>
      <p:sp>
        <p:nvSpPr>
          <p:cNvPr id="20" name="TextBox 19">
            <a:extLst>
              <a:ext uri="{FF2B5EF4-FFF2-40B4-BE49-F238E27FC236}">
                <a16:creationId xmlns:a16="http://schemas.microsoft.com/office/drawing/2014/main" id="{EE728AED-69F9-7484-38D0-5A12B8C897E4}"/>
              </a:ext>
            </a:extLst>
          </p:cNvPr>
          <p:cNvSpPr txBox="1"/>
          <p:nvPr/>
        </p:nvSpPr>
        <p:spPr>
          <a:xfrm>
            <a:off x="2516916" y="1103198"/>
            <a:ext cx="1768188" cy="461665"/>
          </a:xfrm>
          <a:prstGeom prst="rect">
            <a:avLst/>
          </a:prstGeom>
          <a:noFill/>
        </p:spPr>
        <p:txBody>
          <a:bodyPr wrap="square" rtlCol="0">
            <a:spAutoFit/>
          </a:bodyPr>
          <a:lstStyle/>
          <a:p>
            <a:pPr algn="ctr"/>
            <a:r>
              <a:rPr lang="en-GB" sz="1200" b="1" dirty="0">
                <a:cs typeface="Arial" panose="020B0604020202020204" pitchFamily="34" charset="0"/>
              </a:rPr>
              <a:t>DJI Phantom 4</a:t>
            </a:r>
          </a:p>
          <a:p>
            <a:pPr algn="ctr"/>
            <a:r>
              <a:rPr lang="en-GB" sz="1200" b="1" dirty="0">
                <a:cs typeface="Arial" panose="020B0604020202020204" pitchFamily="34" charset="0"/>
              </a:rPr>
              <a:t>(1,200g)</a:t>
            </a:r>
          </a:p>
        </p:txBody>
      </p:sp>
      <p:sp>
        <p:nvSpPr>
          <p:cNvPr id="21" name="TextBox 20">
            <a:extLst>
              <a:ext uri="{FF2B5EF4-FFF2-40B4-BE49-F238E27FC236}">
                <a16:creationId xmlns:a16="http://schemas.microsoft.com/office/drawing/2014/main" id="{D1F8F779-38EC-DC46-32D1-9E38F0185404}"/>
              </a:ext>
            </a:extLst>
          </p:cNvPr>
          <p:cNvSpPr txBox="1"/>
          <p:nvPr/>
        </p:nvSpPr>
        <p:spPr>
          <a:xfrm>
            <a:off x="6917144" y="1103198"/>
            <a:ext cx="1768187" cy="461665"/>
          </a:xfrm>
          <a:prstGeom prst="rect">
            <a:avLst/>
          </a:prstGeom>
          <a:noFill/>
        </p:spPr>
        <p:txBody>
          <a:bodyPr wrap="square" rtlCol="0">
            <a:spAutoFit/>
          </a:bodyPr>
          <a:lstStyle/>
          <a:p>
            <a:pPr algn="ctr"/>
            <a:r>
              <a:rPr lang="en-GB" sz="1200" b="1" dirty="0">
                <a:cs typeface="Arial" panose="020B0604020202020204" pitchFamily="34" charset="0"/>
              </a:rPr>
              <a:t>DJI </a:t>
            </a:r>
            <a:r>
              <a:rPr lang="en-GB" sz="1200" b="1" dirty="0" err="1">
                <a:cs typeface="Arial" panose="020B0604020202020204" pitchFamily="34" charset="0"/>
              </a:rPr>
              <a:t>Matrice</a:t>
            </a:r>
            <a:r>
              <a:rPr lang="en-GB" sz="1200" b="1" dirty="0">
                <a:cs typeface="Arial" panose="020B0604020202020204" pitchFamily="34" charset="0"/>
              </a:rPr>
              <a:t> M300 RTK</a:t>
            </a:r>
          </a:p>
          <a:p>
            <a:pPr algn="ctr"/>
            <a:r>
              <a:rPr lang="en-GB" sz="1200" b="1" dirty="0">
                <a:cs typeface="Arial" panose="020B0604020202020204" pitchFamily="34" charset="0"/>
              </a:rPr>
              <a:t>(&gt;5,000g)</a:t>
            </a:r>
          </a:p>
        </p:txBody>
      </p:sp>
      <p:cxnSp>
        <p:nvCxnSpPr>
          <p:cNvPr id="22" name="Straight Connector 21">
            <a:extLst>
              <a:ext uri="{FF2B5EF4-FFF2-40B4-BE49-F238E27FC236}">
                <a16:creationId xmlns:a16="http://schemas.microsoft.com/office/drawing/2014/main" id="{6FBD31B2-25E2-9B97-D9F6-089A8F3B67F1}"/>
              </a:ext>
            </a:extLst>
          </p:cNvPr>
          <p:cNvCxnSpPr>
            <a:cxnSpLocks/>
          </p:cNvCxnSpPr>
          <p:nvPr/>
        </p:nvCxnSpPr>
        <p:spPr>
          <a:xfrm>
            <a:off x="2302639" y="1610896"/>
            <a:ext cx="0" cy="3835026"/>
          </a:xfrm>
          <a:prstGeom prst="line">
            <a:avLst/>
          </a:prstGeom>
          <a:ln w="1905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Straight Connector 22">
            <a:extLst>
              <a:ext uri="{FF2B5EF4-FFF2-40B4-BE49-F238E27FC236}">
                <a16:creationId xmlns:a16="http://schemas.microsoft.com/office/drawing/2014/main" id="{C6A2E05D-308D-E894-636E-E14185A65B82}"/>
              </a:ext>
            </a:extLst>
          </p:cNvPr>
          <p:cNvCxnSpPr>
            <a:cxnSpLocks/>
          </p:cNvCxnSpPr>
          <p:nvPr/>
        </p:nvCxnSpPr>
        <p:spPr>
          <a:xfrm>
            <a:off x="3401010" y="1610896"/>
            <a:ext cx="0" cy="3835026"/>
          </a:xfrm>
          <a:prstGeom prst="line">
            <a:avLst/>
          </a:prstGeom>
          <a:ln w="1905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DB687C53-91DD-C31F-E6BD-31909C78D3BA}"/>
              </a:ext>
            </a:extLst>
          </p:cNvPr>
          <p:cNvCxnSpPr>
            <a:cxnSpLocks/>
          </p:cNvCxnSpPr>
          <p:nvPr/>
        </p:nvCxnSpPr>
        <p:spPr>
          <a:xfrm>
            <a:off x="7801234" y="1610896"/>
            <a:ext cx="0" cy="3835026"/>
          </a:xfrm>
          <a:prstGeom prst="line">
            <a:avLst/>
          </a:prstGeom>
          <a:ln w="1905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5" name="TextBox 24">
            <a:extLst>
              <a:ext uri="{FF2B5EF4-FFF2-40B4-BE49-F238E27FC236}">
                <a16:creationId xmlns:a16="http://schemas.microsoft.com/office/drawing/2014/main" id="{1B64732C-7B41-C530-B90F-285E0EA229C7}"/>
              </a:ext>
            </a:extLst>
          </p:cNvPr>
          <p:cNvSpPr txBox="1"/>
          <p:nvPr/>
        </p:nvSpPr>
        <p:spPr>
          <a:xfrm>
            <a:off x="1985164" y="1545813"/>
            <a:ext cx="1768187" cy="461665"/>
          </a:xfrm>
          <a:prstGeom prst="rect">
            <a:avLst/>
          </a:prstGeom>
          <a:noFill/>
        </p:spPr>
        <p:txBody>
          <a:bodyPr wrap="square" rtlCol="0">
            <a:spAutoFit/>
          </a:bodyPr>
          <a:lstStyle/>
          <a:p>
            <a:pPr algn="ctr"/>
            <a:r>
              <a:rPr lang="en-GB" sz="1200" b="1" dirty="0">
                <a:cs typeface="Arial" panose="020B0604020202020204" pitchFamily="34" charset="0"/>
              </a:rPr>
              <a:t>DJI Mavic 3</a:t>
            </a:r>
          </a:p>
          <a:p>
            <a:pPr algn="ctr"/>
            <a:r>
              <a:rPr lang="en-GB" sz="1200" b="1" dirty="0">
                <a:cs typeface="Arial" panose="020B0604020202020204" pitchFamily="34" charset="0"/>
              </a:rPr>
              <a:t>(727g)</a:t>
            </a:r>
            <a:endParaRPr lang="en-DE" sz="1200" b="1" dirty="0">
              <a:cs typeface="Arial" panose="020B0604020202020204" pitchFamily="34" charset="0"/>
            </a:endParaRPr>
          </a:p>
        </p:txBody>
      </p:sp>
      <p:cxnSp>
        <p:nvCxnSpPr>
          <p:cNvPr id="34" name="Straight Connector 33">
            <a:extLst>
              <a:ext uri="{FF2B5EF4-FFF2-40B4-BE49-F238E27FC236}">
                <a16:creationId xmlns:a16="http://schemas.microsoft.com/office/drawing/2014/main" id="{8EC1C6C4-1B06-C780-6645-F82BB6A80569}"/>
              </a:ext>
            </a:extLst>
          </p:cNvPr>
          <p:cNvCxnSpPr>
            <a:cxnSpLocks/>
          </p:cNvCxnSpPr>
          <p:nvPr/>
        </p:nvCxnSpPr>
        <p:spPr>
          <a:xfrm>
            <a:off x="2838777" y="2009103"/>
            <a:ext cx="0" cy="3420944"/>
          </a:xfrm>
          <a:prstGeom prst="line">
            <a:avLst/>
          </a:prstGeom>
          <a:ln w="1905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 name="Graphic 2" descr="Quadcopter with solid fill">
            <a:extLst>
              <a:ext uri="{FF2B5EF4-FFF2-40B4-BE49-F238E27FC236}">
                <a16:creationId xmlns:a16="http://schemas.microsoft.com/office/drawing/2014/main" id="{F8E65193-EC0B-CC56-2769-0264638DE6D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27514" y="4691998"/>
            <a:ext cx="516790" cy="516790"/>
          </a:xfrm>
          <a:prstGeom prst="rect">
            <a:avLst/>
          </a:prstGeom>
        </p:spPr>
      </p:pic>
      <p:cxnSp>
        <p:nvCxnSpPr>
          <p:cNvPr id="13" name="Straight Connector 12">
            <a:extLst>
              <a:ext uri="{FF2B5EF4-FFF2-40B4-BE49-F238E27FC236}">
                <a16:creationId xmlns:a16="http://schemas.microsoft.com/office/drawing/2014/main" id="{652A351F-1F2C-0437-1646-75E4A62B5B01}"/>
              </a:ext>
            </a:extLst>
          </p:cNvPr>
          <p:cNvCxnSpPr>
            <a:cxnSpLocks/>
          </p:cNvCxnSpPr>
          <p:nvPr/>
        </p:nvCxnSpPr>
        <p:spPr>
          <a:xfrm flipV="1">
            <a:off x="763483" y="4992827"/>
            <a:ext cx="7037751" cy="0"/>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6" name="Oval 25">
            <a:extLst>
              <a:ext uri="{FF2B5EF4-FFF2-40B4-BE49-F238E27FC236}">
                <a16:creationId xmlns:a16="http://schemas.microsoft.com/office/drawing/2014/main" id="{80C431E7-0EB6-EA9A-72F3-2BA397E2A68C}"/>
              </a:ext>
            </a:extLst>
          </p:cNvPr>
          <p:cNvSpPr/>
          <p:nvPr/>
        </p:nvSpPr>
        <p:spPr>
          <a:xfrm>
            <a:off x="2212639" y="4902827"/>
            <a:ext cx="180000" cy="180000"/>
          </a:xfrm>
          <a:prstGeom prst="ellipse">
            <a:avLst/>
          </a:prstGeom>
          <a:solidFill>
            <a:srgbClr val="FF000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7" name="Oval 26">
            <a:extLst>
              <a:ext uri="{FF2B5EF4-FFF2-40B4-BE49-F238E27FC236}">
                <a16:creationId xmlns:a16="http://schemas.microsoft.com/office/drawing/2014/main" id="{666F54CE-A0E0-DAA4-CB68-5B9A9809CC58}"/>
              </a:ext>
            </a:extLst>
          </p:cNvPr>
          <p:cNvSpPr/>
          <p:nvPr/>
        </p:nvSpPr>
        <p:spPr>
          <a:xfrm>
            <a:off x="2748777" y="4902827"/>
            <a:ext cx="180000" cy="180000"/>
          </a:xfrm>
          <a:prstGeom prst="ellipse">
            <a:avLst/>
          </a:prstGeom>
          <a:solidFill>
            <a:srgbClr val="FF000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8" name="Oval 27">
            <a:extLst>
              <a:ext uri="{FF2B5EF4-FFF2-40B4-BE49-F238E27FC236}">
                <a16:creationId xmlns:a16="http://schemas.microsoft.com/office/drawing/2014/main" id="{34E2F802-A8FF-111B-0D86-D7F9B2BE5EEC}"/>
              </a:ext>
            </a:extLst>
          </p:cNvPr>
          <p:cNvSpPr/>
          <p:nvPr/>
        </p:nvSpPr>
        <p:spPr>
          <a:xfrm>
            <a:off x="3311010" y="4902827"/>
            <a:ext cx="180000" cy="180000"/>
          </a:xfrm>
          <a:prstGeom prst="ellipse">
            <a:avLst/>
          </a:prstGeom>
          <a:solidFill>
            <a:srgbClr val="FF000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9" name="Oval 28">
            <a:extLst>
              <a:ext uri="{FF2B5EF4-FFF2-40B4-BE49-F238E27FC236}">
                <a16:creationId xmlns:a16="http://schemas.microsoft.com/office/drawing/2014/main" id="{458AAAB8-C91C-738B-2D2A-8D385997B189}"/>
              </a:ext>
            </a:extLst>
          </p:cNvPr>
          <p:cNvSpPr/>
          <p:nvPr/>
        </p:nvSpPr>
        <p:spPr>
          <a:xfrm>
            <a:off x="7710606" y="4902827"/>
            <a:ext cx="180000" cy="180000"/>
          </a:xfrm>
          <a:prstGeom prst="ellipse">
            <a:avLst/>
          </a:prstGeom>
          <a:solidFill>
            <a:srgbClr val="FF000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295585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5000"/>
                            </p:stCondLst>
                            <p:childTnLst>
                              <p:par>
                                <p:cTn id="10" presetID="10"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0-#ppt_w/2"/>
                                          </p:val>
                                        </p:tav>
                                        <p:tav tm="100000">
                                          <p:val>
                                            <p:strVal val="#ppt_x"/>
                                          </p:val>
                                        </p:tav>
                                      </p:tavLst>
                                    </p:anim>
                                    <p:anim calcmode="lin" valueType="num">
                                      <p:cBhvr additive="base">
                                        <p:cTn id="22" dur="500" fill="hold"/>
                                        <p:tgtEl>
                                          <p:spTgt spid="22"/>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31" presetClass="entr" presetSubtype="0"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p:cTn id="26" dur="1000" fill="hold"/>
                                        <p:tgtEl>
                                          <p:spTgt spid="26"/>
                                        </p:tgtEl>
                                        <p:attrNameLst>
                                          <p:attrName>ppt_w</p:attrName>
                                        </p:attrNameLst>
                                      </p:cBhvr>
                                      <p:tavLst>
                                        <p:tav tm="0">
                                          <p:val>
                                            <p:fltVal val="0"/>
                                          </p:val>
                                        </p:tav>
                                        <p:tav tm="100000">
                                          <p:val>
                                            <p:strVal val="#ppt_w"/>
                                          </p:val>
                                        </p:tav>
                                      </p:tavLst>
                                    </p:anim>
                                    <p:anim calcmode="lin" valueType="num">
                                      <p:cBhvr>
                                        <p:cTn id="27" dur="1000" fill="hold"/>
                                        <p:tgtEl>
                                          <p:spTgt spid="26"/>
                                        </p:tgtEl>
                                        <p:attrNameLst>
                                          <p:attrName>ppt_h</p:attrName>
                                        </p:attrNameLst>
                                      </p:cBhvr>
                                      <p:tavLst>
                                        <p:tav tm="0">
                                          <p:val>
                                            <p:fltVal val="0"/>
                                          </p:val>
                                        </p:tav>
                                        <p:tav tm="100000">
                                          <p:val>
                                            <p:strVal val="#ppt_h"/>
                                          </p:val>
                                        </p:tav>
                                      </p:tavLst>
                                    </p:anim>
                                    <p:anim calcmode="lin" valueType="num">
                                      <p:cBhvr>
                                        <p:cTn id="28" dur="1000" fill="hold"/>
                                        <p:tgtEl>
                                          <p:spTgt spid="26"/>
                                        </p:tgtEl>
                                        <p:attrNameLst>
                                          <p:attrName>style.rotation</p:attrName>
                                        </p:attrNameLst>
                                      </p:cBhvr>
                                      <p:tavLst>
                                        <p:tav tm="0">
                                          <p:val>
                                            <p:fltVal val="90"/>
                                          </p:val>
                                        </p:tav>
                                        <p:tav tm="100000">
                                          <p:val>
                                            <p:fltVal val="0"/>
                                          </p:val>
                                        </p:tav>
                                      </p:tavLst>
                                    </p:anim>
                                    <p:animEffect transition="in" filter="fade">
                                      <p:cBhvr>
                                        <p:cTn id="29" dur="10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0-#ppt_w/2"/>
                                          </p:val>
                                        </p:tav>
                                        <p:tav tm="100000">
                                          <p:val>
                                            <p:strVal val="#ppt_x"/>
                                          </p:val>
                                        </p:tav>
                                      </p:tavLst>
                                    </p:anim>
                                    <p:anim calcmode="lin" valueType="num">
                                      <p:cBhvr additive="base">
                                        <p:cTn id="35" dur="500" fill="hold"/>
                                        <p:tgtEl>
                                          <p:spTgt spid="25"/>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additive="base">
                                        <p:cTn id="38" dur="500" fill="hold"/>
                                        <p:tgtEl>
                                          <p:spTgt spid="34"/>
                                        </p:tgtEl>
                                        <p:attrNameLst>
                                          <p:attrName>ppt_x</p:attrName>
                                        </p:attrNameLst>
                                      </p:cBhvr>
                                      <p:tavLst>
                                        <p:tav tm="0">
                                          <p:val>
                                            <p:strVal val="0-#ppt_w/2"/>
                                          </p:val>
                                        </p:tav>
                                        <p:tav tm="100000">
                                          <p:val>
                                            <p:strVal val="#ppt_x"/>
                                          </p:val>
                                        </p:tav>
                                      </p:tavLst>
                                    </p:anim>
                                    <p:anim calcmode="lin" valueType="num">
                                      <p:cBhvr additive="base">
                                        <p:cTn id="39" dur="500" fill="hold"/>
                                        <p:tgtEl>
                                          <p:spTgt spid="34"/>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31"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1000" fill="hold"/>
                                        <p:tgtEl>
                                          <p:spTgt spid="27"/>
                                        </p:tgtEl>
                                        <p:attrNameLst>
                                          <p:attrName>ppt_w</p:attrName>
                                        </p:attrNameLst>
                                      </p:cBhvr>
                                      <p:tavLst>
                                        <p:tav tm="0">
                                          <p:val>
                                            <p:fltVal val="0"/>
                                          </p:val>
                                        </p:tav>
                                        <p:tav tm="100000">
                                          <p:val>
                                            <p:strVal val="#ppt_w"/>
                                          </p:val>
                                        </p:tav>
                                      </p:tavLst>
                                    </p:anim>
                                    <p:anim calcmode="lin" valueType="num">
                                      <p:cBhvr>
                                        <p:cTn id="44" dur="1000" fill="hold"/>
                                        <p:tgtEl>
                                          <p:spTgt spid="27"/>
                                        </p:tgtEl>
                                        <p:attrNameLst>
                                          <p:attrName>ppt_h</p:attrName>
                                        </p:attrNameLst>
                                      </p:cBhvr>
                                      <p:tavLst>
                                        <p:tav tm="0">
                                          <p:val>
                                            <p:fltVal val="0"/>
                                          </p:val>
                                        </p:tav>
                                        <p:tav tm="100000">
                                          <p:val>
                                            <p:strVal val="#ppt_h"/>
                                          </p:val>
                                        </p:tav>
                                      </p:tavLst>
                                    </p:anim>
                                    <p:anim calcmode="lin" valueType="num">
                                      <p:cBhvr>
                                        <p:cTn id="45" dur="1000" fill="hold"/>
                                        <p:tgtEl>
                                          <p:spTgt spid="27"/>
                                        </p:tgtEl>
                                        <p:attrNameLst>
                                          <p:attrName>style.rotation</p:attrName>
                                        </p:attrNameLst>
                                      </p:cBhvr>
                                      <p:tavLst>
                                        <p:tav tm="0">
                                          <p:val>
                                            <p:fltVal val="90"/>
                                          </p:val>
                                        </p:tav>
                                        <p:tav tm="100000">
                                          <p:val>
                                            <p:fltVal val="0"/>
                                          </p:val>
                                        </p:tav>
                                      </p:tavLst>
                                    </p:anim>
                                    <p:animEffect transition="in" filter="fade">
                                      <p:cBhvr>
                                        <p:cTn id="46" dur="10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0-#ppt_w/2"/>
                                          </p:val>
                                        </p:tav>
                                        <p:tav tm="100000">
                                          <p:val>
                                            <p:strVal val="#ppt_x"/>
                                          </p:val>
                                        </p:tav>
                                      </p:tavLst>
                                    </p:anim>
                                    <p:anim calcmode="lin" valueType="num">
                                      <p:cBhvr additive="base">
                                        <p:cTn id="52" dur="500" fill="hold"/>
                                        <p:tgtEl>
                                          <p:spTgt spid="20"/>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0-#ppt_w/2"/>
                                          </p:val>
                                        </p:tav>
                                        <p:tav tm="100000">
                                          <p:val>
                                            <p:strVal val="#ppt_x"/>
                                          </p:val>
                                        </p:tav>
                                      </p:tavLst>
                                    </p:anim>
                                    <p:anim calcmode="lin" valueType="num">
                                      <p:cBhvr additive="base">
                                        <p:cTn id="56" dur="500" fill="hold"/>
                                        <p:tgtEl>
                                          <p:spTgt spid="23"/>
                                        </p:tgtEl>
                                        <p:attrNameLst>
                                          <p:attrName>ppt_y</p:attrName>
                                        </p:attrNameLst>
                                      </p:cBhvr>
                                      <p:tavLst>
                                        <p:tav tm="0">
                                          <p:val>
                                            <p:strVal val="#ppt_y"/>
                                          </p:val>
                                        </p:tav>
                                        <p:tav tm="100000">
                                          <p:val>
                                            <p:strVal val="#ppt_y"/>
                                          </p:val>
                                        </p:tav>
                                      </p:tavLst>
                                    </p:anim>
                                  </p:childTnLst>
                                </p:cTn>
                              </p:par>
                            </p:childTnLst>
                          </p:cTn>
                        </p:par>
                        <p:par>
                          <p:cTn id="57" fill="hold">
                            <p:stCondLst>
                              <p:cond delay="500"/>
                            </p:stCondLst>
                            <p:childTnLst>
                              <p:par>
                                <p:cTn id="58" presetID="31" presetClass="entr" presetSubtype="0" fill="hold" grpId="0" nodeType="after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1000" fill="hold"/>
                                        <p:tgtEl>
                                          <p:spTgt spid="28"/>
                                        </p:tgtEl>
                                        <p:attrNameLst>
                                          <p:attrName>ppt_w</p:attrName>
                                        </p:attrNameLst>
                                      </p:cBhvr>
                                      <p:tavLst>
                                        <p:tav tm="0">
                                          <p:val>
                                            <p:fltVal val="0"/>
                                          </p:val>
                                        </p:tav>
                                        <p:tav tm="100000">
                                          <p:val>
                                            <p:strVal val="#ppt_w"/>
                                          </p:val>
                                        </p:tav>
                                      </p:tavLst>
                                    </p:anim>
                                    <p:anim calcmode="lin" valueType="num">
                                      <p:cBhvr>
                                        <p:cTn id="61" dur="1000" fill="hold"/>
                                        <p:tgtEl>
                                          <p:spTgt spid="28"/>
                                        </p:tgtEl>
                                        <p:attrNameLst>
                                          <p:attrName>ppt_h</p:attrName>
                                        </p:attrNameLst>
                                      </p:cBhvr>
                                      <p:tavLst>
                                        <p:tav tm="0">
                                          <p:val>
                                            <p:fltVal val="0"/>
                                          </p:val>
                                        </p:tav>
                                        <p:tav tm="100000">
                                          <p:val>
                                            <p:strVal val="#ppt_h"/>
                                          </p:val>
                                        </p:tav>
                                      </p:tavLst>
                                    </p:anim>
                                    <p:anim calcmode="lin" valueType="num">
                                      <p:cBhvr>
                                        <p:cTn id="62" dur="1000" fill="hold"/>
                                        <p:tgtEl>
                                          <p:spTgt spid="28"/>
                                        </p:tgtEl>
                                        <p:attrNameLst>
                                          <p:attrName>style.rotation</p:attrName>
                                        </p:attrNameLst>
                                      </p:cBhvr>
                                      <p:tavLst>
                                        <p:tav tm="0">
                                          <p:val>
                                            <p:fltVal val="90"/>
                                          </p:val>
                                        </p:tav>
                                        <p:tav tm="100000">
                                          <p:val>
                                            <p:fltVal val="0"/>
                                          </p:val>
                                        </p:tav>
                                      </p:tavLst>
                                    </p:anim>
                                    <p:animEffect transition="in" filter="fade">
                                      <p:cBhvr>
                                        <p:cTn id="63" dur="10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8" fill="hold" grpId="0" nodeType="click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500" fill="hold"/>
                                        <p:tgtEl>
                                          <p:spTgt spid="21"/>
                                        </p:tgtEl>
                                        <p:attrNameLst>
                                          <p:attrName>ppt_x</p:attrName>
                                        </p:attrNameLst>
                                      </p:cBhvr>
                                      <p:tavLst>
                                        <p:tav tm="0">
                                          <p:val>
                                            <p:strVal val="0-#ppt_w/2"/>
                                          </p:val>
                                        </p:tav>
                                        <p:tav tm="100000">
                                          <p:val>
                                            <p:strVal val="#ppt_x"/>
                                          </p:val>
                                        </p:tav>
                                      </p:tavLst>
                                    </p:anim>
                                    <p:anim calcmode="lin" valueType="num">
                                      <p:cBhvr additive="base">
                                        <p:cTn id="69" dur="500" fill="hold"/>
                                        <p:tgtEl>
                                          <p:spTgt spid="21"/>
                                        </p:tgtEl>
                                        <p:attrNameLst>
                                          <p:attrName>ppt_y</p:attrName>
                                        </p:attrNameLst>
                                      </p:cBhvr>
                                      <p:tavLst>
                                        <p:tav tm="0">
                                          <p:val>
                                            <p:strVal val="#ppt_y"/>
                                          </p:val>
                                        </p:tav>
                                        <p:tav tm="100000">
                                          <p:val>
                                            <p:strVal val="#ppt_y"/>
                                          </p:val>
                                        </p:tav>
                                      </p:tavLst>
                                    </p:anim>
                                  </p:childTnLst>
                                </p:cTn>
                              </p:par>
                              <p:par>
                                <p:cTn id="70" presetID="2" presetClass="entr" presetSubtype="8" fill="hold" nodeType="with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additive="base">
                                        <p:cTn id="72" dur="500" fill="hold"/>
                                        <p:tgtEl>
                                          <p:spTgt spid="24"/>
                                        </p:tgtEl>
                                        <p:attrNameLst>
                                          <p:attrName>ppt_x</p:attrName>
                                        </p:attrNameLst>
                                      </p:cBhvr>
                                      <p:tavLst>
                                        <p:tav tm="0">
                                          <p:val>
                                            <p:strVal val="0-#ppt_w/2"/>
                                          </p:val>
                                        </p:tav>
                                        <p:tav tm="100000">
                                          <p:val>
                                            <p:strVal val="#ppt_x"/>
                                          </p:val>
                                        </p:tav>
                                      </p:tavLst>
                                    </p:anim>
                                    <p:anim calcmode="lin" valueType="num">
                                      <p:cBhvr additive="base">
                                        <p:cTn id="73" dur="500" fill="hold"/>
                                        <p:tgtEl>
                                          <p:spTgt spid="24"/>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31" presetClass="entr" presetSubtype="0" fill="hold" grpId="0" nodeType="after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p:cTn id="77" dur="1000" fill="hold"/>
                                        <p:tgtEl>
                                          <p:spTgt spid="29"/>
                                        </p:tgtEl>
                                        <p:attrNameLst>
                                          <p:attrName>ppt_w</p:attrName>
                                        </p:attrNameLst>
                                      </p:cBhvr>
                                      <p:tavLst>
                                        <p:tav tm="0">
                                          <p:val>
                                            <p:fltVal val="0"/>
                                          </p:val>
                                        </p:tav>
                                        <p:tav tm="100000">
                                          <p:val>
                                            <p:strVal val="#ppt_w"/>
                                          </p:val>
                                        </p:tav>
                                      </p:tavLst>
                                    </p:anim>
                                    <p:anim calcmode="lin" valueType="num">
                                      <p:cBhvr>
                                        <p:cTn id="78" dur="1000" fill="hold"/>
                                        <p:tgtEl>
                                          <p:spTgt spid="29"/>
                                        </p:tgtEl>
                                        <p:attrNameLst>
                                          <p:attrName>ppt_h</p:attrName>
                                        </p:attrNameLst>
                                      </p:cBhvr>
                                      <p:tavLst>
                                        <p:tav tm="0">
                                          <p:val>
                                            <p:fltVal val="0"/>
                                          </p:val>
                                        </p:tav>
                                        <p:tav tm="100000">
                                          <p:val>
                                            <p:strVal val="#ppt_h"/>
                                          </p:val>
                                        </p:tav>
                                      </p:tavLst>
                                    </p:anim>
                                    <p:anim calcmode="lin" valueType="num">
                                      <p:cBhvr>
                                        <p:cTn id="79" dur="1000" fill="hold"/>
                                        <p:tgtEl>
                                          <p:spTgt spid="29"/>
                                        </p:tgtEl>
                                        <p:attrNameLst>
                                          <p:attrName>style.rotation</p:attrName>
                                        </p:attrNameLst>
                                      </p:cBhvr>
                                      <p:tavLst>
                                        <p:tav tm="0">
                                          <p:val>
                                            <p:fltVal val="90"/>
                                          </p:val>
                                        </p:tav>
                                        <p:tav tm="100000">
                                          <p:val>
                                            <p:fltVal val="0"/>
                                          </p:val>
                                        </p:tav>
                                      </p:tavLst>
                                    </p:anim>
                                    <p:animEffect transition="in" filter="fade">
                                      <p:cBhvr>
                                        <p:cTn id="80"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5" grpId="0"/>
      <p:bldP spid="26" grpId="0" animBg="1"/>
      <p:bldP spid="27" grpId="0" animBg="1"/>
      <p:bldP spid="28" grpId="0" animBg="1"/>
      <p:bldP spid="2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2D148B0-BB31-62CF-EE51-38CB4B456388}"/>
              </a:ext>
            </a:extLst>
          </p:cNvPr>
          <p:cNvSpPr>
            <a:spLocks noGrp="1"/>
          </p:cNvSpPr>
          <p:nvPr>
            <p:ph type="title"/>
          </p:nvPr>
        </p:nvSpPr>
        <p:spPr/>
        <p:txBody>
          <a:bodyPr>
            <a:normAutofit/>
          </a:bodyPr>
          <a:lstStyle/>
          <a:p>
            <a:r>
              <a:rPr lang="en-DE" dirty="0"/>
              <a:t>Commercial Drones’ Potential IED Capabilities</a:t>
            </a:r>
          </a:p>
        </p:txBody>
      </p:sp>
      <p:sp>
        <p:nvSpPr>
          <p:cNvPr id="9" name="Content Placeholder 8">
            <a:extLst>
              <a:ext uri="{FF2B5EF4-FFF2-40B4-BE49-F238E27FC236}">
                <a16:creationId xmlns:a16="http://schemas.microsoft.com/office/drawing/2014/main" id="{38C68AF4-583B-47B5-9898-9B6780E7E382}"/>
              </a:ext>
            </a:extLst>
          </p:cNvPr>
          <p:cNvSpPr>
            <a:spLocks noGrp="1"/>
          </p:cNvSpPr>
          <p:nvPr>
            <p:ph sz="quarter" idx="13"/>
          </p:nvPr>
        </p:nvSpPr>
        <p:spPr/>
        <p:txBody>
          <a:bodyPr/>
          <a:lstStyle/>
          <a:p>
            <a:endParaRPr lang="en-DE"/>
          </a:p>
        </p:txBody>
      </p:sp>
      <p:sp>
        <p:nvSpPr>
          <p:cNvPr id="2" name="Footer Placeholder 1">
            <a:extLst>
              <a:ext uri="{FF2B5EF4-FFF2-40B4-BE49-F238E27FC236}">
                <a16:creationId xmlns:a16="http://schemas.microsoft.com/office/drawing/2014/main" id="{C67989BC-8D82-19C9-C759-11CC8243AC40}"/>
              </a:ext>
            </a:extLst>
          </p:cNvPr>
          <p:cNvSpPr>
            <a:spLocks noGrp="1"/>
          </p:cNvSpPr>
          <p:nvPr>
            <p:ph type="ftr" sz="quarter" idx="15"/>
          </p:nvPr>
        </p:nvSpPr>
        <p:spPr/>
        <p:txBody>
          <a:bodyPr/>
          <a:lstStyle/>
          <a:p>
            <a:pPr algn="l"/>
            <a:r>
              <a:rPr lang="en-GB"/>
              <a:t>Drone Drills  |  Immediate Drone Reponse Measures</a:t>
            </a:r>
            <a:endParaRPr lang="en-GB" dirty="0"/>
          </a:p>
        </p:txBody>
      </p:sp>
      <p:sp>
        <p:nvSpPr>
          <p:cNvPr id="3" name="Date Placeholder 2">
            <a:extLst>
              <a:ext uri="{FF2B5EF4-FFF2-40B4-BE49-F238E27FC236}">
                <a16:creationId xmlns:a16="http://schemas.microsoft.com/office/drawing/2014/main" id="{874633A1-92AB-2BC1-2626-F56FCFECB215}"/>
              </a:ext>
            </a:extLst>
          </p:cNvPr>
          <p:cNvSpPr>
            <a:spLocks noGrp="1"/>
          </p:cNvSpPr>
          <p:nvPr>
            <p:ph type="dt" sz="half" idx="16"/>
          </p:nvPr>
        </p:nvSpPr>
        <p:spPr/>
        <p:txBody>
          <a:bodyPr/>
          <a:lstStyle/>
          <a:p>
            <a:r>
              <a:rPr lang="en-DE"/>
              <a:t>April 2024</a:t>
            </a:r>
            <a:endParaRPr lang="en-GB" dirty="0"/>
          </a:p>
        </p:txBody>
      </p:sp>
      <p:pic>
        <p:nvPicPr>
          <p:cNvPr id="5" name="Picture 4">
            <a:extLst>
              <a:ext uri="{FF2B5EF4-FFF2-40B4-BE49-F238E27FC236}">
                <a16:creationId xmlns:a16="http://schemas.microsoft.com/office/drawing/2014/main" id="{B5A9B2DB-809A-5DD9-6F18-F5156E7AA3AC}"/>
              </a:ext>
            </a:extLst>
          </p:cNvPr>
          <p:cNvPicPr>
            <a:picLocks noChangeAspect="1"/>
          </p:cNvPicPr>
          <p:nvPr/>
        </p:nvPicPr>
        <p:blipFill>
          <a:blip r:embed="rId3"/>
          <a:stretch>
            <a:fillRect/>
          </a:stretch>
        </p:blipFill>
        <p:spPr>
          <a:xfrm>
            <a:off x="1262558" y="1462087"/>
            <a:ext cx="8931545" cy="3988453"/>
          </a:xfrm>
          <a:prstGeom prst="rect">
            <a:avLst/>
          </a:prstGeom>
        </p:spPr>
      </p:pic>
      <p:sp>
        <p:nvSpPr>
          <p:cNvPr id="6" name="TextBox 5">
            <a:extLst>
              <a:ext uri="{FF2B5EF4-FFF2-40B4-BE49-F238E27FC236}">
                <a16:creationId xmlns:a16="http://schemas.microsoft.com/office/drawing/2014/main" id="{ECE7F429-ABED-748E-603D-930525D5463D}"/>
              </a:ext>
            </a:extLst>
          </p:cNvPr>
          <p:cNvSpPr txBox="1"/>
          <p:nvPr/>
        </p:nvSpPr>
        <p:spPr>
          <a:xfrm>
            <a:off x="1325310" y="5384106"/>
            <a:ext cx="6709594" cy="338554"/>
          </a:xfrm>
          <a:prstGeom prst="rect">
            <a:avLst/>
          </a:prstGeom>
          <a:noFill/>
        </p:spPr>
        <p:txBody>
          <a:bodyPr wrap="none" rtlCol="0">
            <a:spAutoFit/>
          </a:bodyPr>
          <a:lstStyle/>
          <a:p>
            <a:r>
              <a:rPr lang="en-GB" sz="1600" b="1" dirty="0"/>
              <a:t>Contact Detonation of 1,000 g SEMTEX10 against 20 cm Reinforced Concrete.</a:t>
            </a:r>
            <a:endParaRPr lang="en-DE" sz="1600" b="1" dirty="0"/>
          </a:p>
        </p:txBody>
      </p:sp>
    </p:spTree>
    <p:extLst>
      <p:ext uri="{BB962C8B-B14F-4D97-AF65-F5344CB8AC3E}">
        <p14:creationId xmlns:p14="http://schemas.microsoft.com/office/powerpoint/2010/main" val="105049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EBDBF-3E6F-62A5-29E1-40F234996721}"/>
            </a:ext>
          </a:extLst>
        </p:cNvPr>
        <p:cNvGrpSpPr/>
        <p:nvPr/>
      </p:nvGrpSpPr>
      <p:grpSpPr>
        <a:xfrm>
          <a:off x="0" y="0"/>
          <a:ext cx="0" cy="0"/>
          <a:chOff x="0" y="0"/>
          <a:chExt cx="0" cy="0"/>
        </a:xfrm>
      </p:grpSpPr>
      <p:sp>
        <p:nvSpPr>
          <p:cNvPr id="9" name="Footer Placeholder 8">
            <a:extLst>
              <a:ext uri="{FF2B5EF4-FFF2-40B4-BE49-F238E27FC236}">
                <a16:creationId xmlns:a16="http://schemas.microsoft.com/office/drawing/2014/main" id="{860D888F-96FB-5D97-DC59-B66CB6184F4C}"/>
              </a:ext>
            </a:extLst>
          </p:cNvPr>
          <p:cNvSpPr>
            <a:spLocks noGrp="1"/>
          </p:cNvSpPr>
          <p:nvPr>
            <p:ph type="ftr" sz="quarter" idx="15"/>
          </p:nvPr>
        </p:nvSpPr>
        <p:spPr/>
        <p:txBody>
          <a:bodyPr/>
          <a:lstStyle/>
          <a:p>
            <a:pPr algn="l"/>
            <a:r>
              <a:rPr lang="en-GB"/>
              <a:t>Drone Drills  |  Immediate Drone Reponse Measures</a:t>
            </a:r>
            <a:endParaRPr lang="en-GB" dirty="0"/>
          </a:p>
        </p:txBody>
      </p:sp>
      <p:sp>
        <p:nvSpPr>
          <p:cNvPr id="5" name="Date Placeholder 4">
            <a:extLst>
              <a:ext uri="{FF2B5EF4-FFF2-40B4-BE49-F238E27FC236}">
                <a16:creationId xmlns:a16="http://schemas.microsoft.com/office/drawing/2014/main" id="{830D07FE-C3E7-684F-8BEF-26C35B846983}"/>
              </a:ext>
            </a:extLst>
          </p:cNvPr>
          <p:cNvSpPr>
            <a:spLocks noGrp="1"/>
          </p:cNvSpPr>
          <p:nvPr>
            <p:ph type="dt" sz="half" idx="16"/>
          </p:nvPr>
        </p:nvSpPr>
        <p:spPr/>
        <p:txBody>
          <a:bodyPr/>
          <a:lstStyle/>
          <a:p>
            <a:r>
              <a:rPr lang="en-DE"/>
              <a:t>April 2024</a:t>
            </a:r>
            <a:endParaRPr lang="en-GB" dirty="0"/>
          </a:p>
        </p:txBody>
      </p:sp>
      <p:sp>
        <p:nvSpPr>
          <p:cNvPr id="17" name="Title 1">
            <a:extLst>
              <a:ext uri="{FF2B5EF4-FFF2-40B4-BE49-F238E27FC236}">
                <a16:creationId xmlns:a16="http://schemas.microsoft.com/office/drawing/2014/main" id="{CC260C43-A42C-40C3-4D8C-C996E55DDF09}"/>
              </a:ext>
            </a:extLst>
          </p:cNvPr>
          <p:cNvSpPr txBox="1">
            <a:spLocks/>
          </p:cNvSpPr>
          <p:nvPr/>
        </p:nvSpPr>
        <p:spPr>
          <a:xfrm>
            <a:off x="1262558" y="285443"/>
            <a:ext cx="7400593" cy="5003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006198"/>
                </a:solidFill>
                <a:latin typeface="+mn-lt"/>
                <a:ea typeface="+mn-ea"/>
                <a:cs typeface="+mn-cs"/>
              </a:rPr>
              <a:t>Commercial Drones’ Potential IED Capabilities</a:t>
            </a:r>
            <a:endParaRPr lang="en-DE" sz="2800" b="1" dirty="0">
              <a:solidFill>
                <a:srgbClr val="006198"/>
              </a:solidFill>
              <a:latin typeface="+mn-lt"/>
              <a:ea typeface="+mn-ea"/>
              <a:cs typeface="+mn-cs"/>
            </a:endParaRPr>
          </a:p>
        </p:txBody>
      </p:sp>
      <p:graphicFrame>
        <p:nvGraphicFramePr>
          <p:cNvPr id="7" name="Diagramm 6">
            <a:extLst>
              <a:ext uri="{FF2B5EF4-FFF2-40B4-BE49-F238E27FC236}">
                <a16:creationId xmlns:a16="http://schemas.microsoft.com/office/drawing/2014/main" id="{51D8F920-F92A-A538-7C67-F0B2081C9EB3}"/>
              </a:ext>
            </a:extLst>
          </p:cNvPr>
          <p:cNvGraphicFramePr/>
          <p:nvPr/>
        </p:nvGraphicFramePr>
        <p:xfrm>
          <a:off x="1266152" y="1411476"/>
          <a:ext cx="6872010" cy="438125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09FD64A-4252-09C4-7550-503453696BF6}"/>
              </a:ext>
            </a:extLst>
          </p:cNvPr>
          <p:cNvSpPr txBox="1"/>
          <p:nvPr/>
        </p:nvSpPr>
        <p:spPr>
          <a:xfrm rot="16200000">
            <a:off x="124010" y="3259723"/>
            <a:ext cx="1752531" cy="338554"/>
          </a:xfrm>
          <a:prstGeom prst="rect">
            <a:avLst/>
          </a:prstGeom>
          <a:noFill/>
        </p:spPr>
        <p:txBody>
          <a:bodyPr wrap="none" rtlCol="0">
            <a:spAutoFit/>
          </a:bodyPr>
          <a:lstStyle/>
          <a:p>
            <a:r>
              <a:rPr lang="en-GB" sz="1600" b="1" dirty="0"/>
              <a:t>Stand-off Distance</a:t>
            </a:r>
            <a:endParaRPr lang="en-DE" sz="1600" b="1" dirty="0"/>
          </a:p>
        </p:txBody>
      </p:sp>
      <p:sp>
        <p:nvSpPr>
          <p:cNvPr id="8" name="TextBox 7">
            <a:extLst>
              <a:ext uri="{FF2B5EF4-FFF2-40B4-BE49-F238E27FC236}">
                <a16:creationId xmlns:a16="http://schemas.microsoft.com/office/drawing/2014/main" id="{DA3E62A1-6922-1481-311A-173BED140287}"/>
              </a:ext>
            </a:extLst>
          </p:cNvPr>
          <p:cNvSpPr txBox="1"/>
          <p:nvPr/>
        </p:nvSpPr>
        <p:spPr>
          <a:xfrm>
            <a:off x="3713827" y="5803765"/>
            <a:ext cx="2498056" cy="338554"/>
          </a:xfrm>
          <a:prstGeom prst="rect">
            <a:avLst/>
          </a:prstGeom>
          <a:noFill/>
        </p:spPr>
        <p:txBody>
          <a:bodyPr wrap="none" rtlCol="0">
            <a:spAutoFit/>
          </a:bodyPr>
          <a:lstStyle/>
          <a:p>
            <a:r>
              <a:rPr lang="en-GB" sz="1600" b="1" dirty="0"/>
              <a:t>Net Explosive Weight (TNT)</a:t>
            </a:r>
            <a:endParaRPr lang="en-DE" sz="1600" b="1" dirty="0"/>
          </a:p>
        </p:txBody>
      </p:sp>
      <p:sp>
        <p:nvSpPr>
          <p:cNvPr id="10" name="TextBox 9">
            <a:extLst>
              <a:ext uri="{FF2B5EF4-FFF2-40B4-BE49-F238E27FC236}">
                <a16:creationId xmlns:a16="http://schemas.microsoft.com/office/drawing/2014/main" id="{F677CF57-2F9F-3718-A947-117FE3563EA3}"/>
              </a:ext>
            </a:extLst>
          </p:cNvPr>
          <p:cNvSpPr txBox="1"/>
          <p:nvPr/>
        </p:nvSpPr>
        <p:spPr>
          <a:xfrm>
            <a:off x="7901129" y="1852040"/>
            <a:ext cx="2321726" cy="307777"/>
          </a:xfrm>
          <a:prstGeom prst="rect">
            <a:avLst/>
          </a:prstGeom>
          <a:noFill/>
        </p:spPr>
        <p:txBody>
          <a:bodyPr wrap="none" rtlCol="0">
            <a:spAutoFit/>
          </a:bodyPr>
          <a:lstStyle/>
          <a:p>
            <a:r>
              <a:rPr lang="en-GB" sz="1400" b="1" dirty="0">
                <a:solidFill>
                  <a:srgbClr val="1E5B88"/>
                </a:solidFill>
              </a:rPr>
              <a:t>1 psi (window glass shatters)</a:t>
            </a:r>
            <a:endParaRPr lang="en-DE" sz="1400" b="1" dirty="0">
              <a:solidFill>
                <a:srgbClr val="1E5B88"/>
              </a:solidFill>
            </a:endParaRPr>
          </a:p>
        </p:txBody>
      </p:sp>
      <p:sp>
        <p:nvSpPr>
          <p:cNvPr id="11" name="TextBox 10">
            <a:extLst>
              <a:ext uri="{FF2B5EF4-FFF2-40B4-BE49-F238E27FC236}">
                <a16:creationId xmlns:a16="http://schemas.microsoft.com/office/drawing/2014/main" id="{3FCF9938-354D-A37C-DCDE-CFDF1AE5D99B}"/>
              </a:ext>
            </a:extLst>
          </p:cNvPr>
          <p:cNvSpPr txBox="1"/>
          <p:nvPr/>
        </p:nvSpPr>
        <p:spPr>
          <a:xfrm>
            <a:off x="7899739" y="3275823"/>
            <a:ext cx="2935355" cy="307777"/>
          </a:xfrm>
          <a:prstGeom prst="rect">
            <a:avLst/>
          </a:prstGeom>
          <a:noFill/>
        </p:spPr>
        <p:txBody>
          <a:bodyPr wrap="none" rtlCol="0">
            <a:spAutoFit/>
          </a:bodyPr>
          <a:lstStyle/>
          <a:p>
            <a:r>
              <a:rPr lang="en-GB" sz="1400" b="1" dirty="0">
                <a:solidFill>
                  <a:srgbClr val="9F7849"/>
                </a:solidFill>
              </a:rPr>
              <a:t>2 psi (windows and doors blown out)</a:t>
            </a:r>
            <a:endParaRPr lang="en-DE" sz="1400" b="1" dirty="0">
              <a:solidFill>
                <a:srgbClr val="9F7849"/>
              </a:solidFill>
            </a:endParaRPr>
          </a:p>
        </p:txBody>
      </p:sp>
      <p:sp>
        <p:nvSpPr>
          <p:cNvPr id="12" name="TextBox 11">
            <a:extLst>
              <a:ext uri="{FF2B5EF4-FFF2-40B4-BE49-F238E27FC236}">
                <a16:creationId xmlns:a16="http://schemas.microsoft.com/office/drawing/2014/main" id="{ACA74D4D-FA2C-4C9D-B0E5-171FC9E2196F}"/>
              </a:ext>
            </a:extLst>
          </p:cNvPr>
          <p:cNvSpPr txBox="1"/>
          <p:nvPr/>
        </p:nvSpPr>
        <p:spPr>
          <a:xfrm>
            <a:off x="7899739" y="4190735"/>
            <a:ext cx="3367397" cy="307777"/>
          </a:xfrm>
          <a:prstGeom prst="rect">
            <a:avLst/>
          </a:prstGeom>
          <a:noFill/>
        </p:spPr>
        <p:txBody>
          <a:bodyPr wrap="none" rtlCol="0">
            <a:spAutoFit/>
          </a:bodyPr>
          <a:lstStyle/>
          <a:p>
            <a:r>
              <a:rPr lang="en-GB" sz="1400" b="1" dirty="0">
                <a:solidFill>
                  <a:srgbClr val="6D6A63"/>
                </a:solidFill>
              </a:rPr>
              <a:t>5 psi (structural damage, eardrum rupture)</a:t>
            </a:r>
            <a:endParaRPr lang="en-DE" sz="1400" b="1" dirty="0">
              <a:solidFill>
                <a:srgbClr val="6D6A63"/>
              </a:solidFill>
            </a:endParaRPr>
          </a:p>
        </p:txBody>
      </p:sp>
      <p:sp>
        <p:nvSpPr>
          <p:cNvPr id="15" name="TextBox 14">
            <a:extLst>
              <a:ext uri="{FF2B5EF4-FFF2-40B4-BE49-F238E27FC236}">
                <a16:creationId xmlns:a16="http://schemas.microsoft.com/office/drawing/2014/main" id="{950CA0F6-D27A-4166-048D-F78D147A8BF5}"/>
              </a:ext>
            </a:extLst>
          </p:cNvPr>
          <p:cNvSpPr txBox="1"/>
          <p:nvPr/>
        </p:nvSpPr>
        <p:spPr>
          <a:xfrm>
            <a:off x="7899739" y="4538110"/>
            <a:ext cx="4042004" cy="307777"/>
          </a:xfrm>
          <a:prstGeom prst="rect">
            <a:avLst/>
          </a:prstGeom>
          <a:noFill/>
        </p:spPr>
        <p:txBody>
          <a:bodyPr wrap="none" rtlCol="0">
            <a:spAutoFit/>
          </a:bodyPr>
          <a:lstStyle/>
          <a:p>
            <a:r>
              <a:rPr lang="en-GB" sz="1400" b="1" dirty="0">
                <a:solidFill>
                  <a:srgbClr val="A04B78"/>
                </a:solidFill>
              </a:rPr>
              <a:t>10 psi (reinforced concrete breaks and fatal injuries)</a:t>
            </a:r>
            <a:endParaRPr lang="en-DE" sz="1400" b="1" dirty="0">
              <a:solidFill>
                <a:srgbClr val="A04B78"/>
              </a:solidFill>
            </a:endParaRPr>
          </a:p>
        </p:txBody>
      </p:sp>
      <p:sp>
        <p:nvSpPr>
          <p:cNvPr id="19" name="TextBox 18">
            <a:extLst>
              <a:ext uri="{FF2B5EF4-FFF2-40B4-BE49-F238E27FC236}">
                <a16:creationId xmlns:a16="http://schemas.microsoft.com/office/drawing/2014/main" id="{6FEE86DC-00D7-7FD0-A708-CA4B6BF543A3}"/>
              </a:ext>
            </a:extLst>
          </p:cNvPr>
          <p:cNvSpPr txBox="1"/>
          <p:nvPr/>
        </p:nvSpPr>
        <p:spPr>
          <a:xfrm>
            <a:off x="1418545" y="1103198"/>
            <a:ext cx="1768188" cy="461665"/>
          </a:xfrm>
          <a:prstGeom prst="rect">
            <a:avLst/>
          </a:prstGeom>
          <a:noFill/>
        </p:spPr>
        <p:txBody>
          <a:bodyPr wrap="square" rtlCol="0">
            <a:spAutoFit/>
          </a:bodyPr>
          <a:lstStyle/>
          <a:p>
            <a:pPr algn="ctr"/>
            <a:r>
              <a:rPr lang="en-GB" sz="1200" b="1" dirty="0">
                <a:cs typeface="Arial" panose="020B0604020202020204" pitchFamily="34" charset="0"/>
              </a:rPr>
              <a:t>DJI Mini 2</a:t>
            </a:r>
          </a:p>
          <a:p>
            <a:pPr algn="ctr"/>
            <a:r>
              <a:rPr lang="en-GB" sz="1200" b="1" dirty="0">
                <a:cs typeface="Arial" panose="020B0604020202020204" pitchFamily="34" charset="0"/>
              </a:rPr>
              <a:t>(296g)</a:t>
            </a:r>
            <a:endParaRPr lang="en-DE" sz="1200" b="1" dirty="0">
              <a:cs typeface="Arial" panose="020B0604020202020204" pitchFamily="34" charset="0"/>
            </a:endParaRPr>
          </a:p>
        </p:txBody>
      </p:sp>
      <p:sp>
        <p:nvSpPr>
          <p:cNvPr id="20" name="TextBox 19">
            <a:extLst>
              <a:ext uri="{FF2B5EF4-FFF2-40B4-BE49-F238E27FC236}">
                <a16:creationId xmlns:a16="http://schemas.microsoft.com/office/drawing/2014/main" id="{D37C92B5-5576-AD54-484D-04A7B5422E46}"/>
              </a:ext>
            </a:extLst>
          </p:cNvPr>
          <p:cNvSpPr txBox="1"/>
          <p:nvPr/>
        </p:nvSpPr>
        <p:spPr>
          <a:xfrm>
            <a:off x="2516916" y="1103198"/>
            <a:ext cx="1768188" cy="461665"/>
          </a:xfrm>
          <a:prstGeom prst="rect">
            <a:avLst/>
          </a:prstGeom>
          <a:noFill/>
        </p:spPr>
        <p:txBody>
          <a:bodyPr wrap="square" rtlCol="0">
            <a:spAutoFit/>
          </a:bodyPr>
          <a:lstStyle/>
          <a:p>
            <a:pPr algn="ctr"/>
            <a:r>
              <a:rPr lang="en-GB" sz="1200" b="1" dirty="0">
                <a:cs typeface="Arial" panose="020B0604020202020204" pitchFamily="34" charset="0"/>
              </a:rPr>
              <a:t>DJI Phantom 4</a:t>
            </a:r>
          </a:p>
          <a:p>
            <a:pPr algn="ctr"/>
            <a:r>
              <a:rPr lang="en-GB" sz="1200" b="1" dirty="0">
                <a:cs typeface="Arial" panose="020B0604020202020204" pitchFamily="34" charset="0"/>
              </a:rPr>
              <a:t>(1,200g)</a:t>
            </a:r>
          </a:p>
        </p:txBody>
      </p:sp>
      <p:sp>
        <p:nvSpPr>
          <p:cNvPr id="21" name="TextBox 20">
            <a:extLst>
              <a:ext uri="{FF2B5EF4-FFF2-40B4-BE49-F238E27FC236}">
                <a16:creationId xmlns:a16="http://schemas.microsoft.com/office/drawing/2014/main" id="{009C0C62-7EB7-3534-ACFF-9EF1327D7433}"/>
              </a:ext>
            </a:extLst>
          </p:cNvPr>
          <p:cNvSpPr txBox="1"/>
          <p:nvPr/>
        </p:nvSpPr>
        <p:spPr>
          <a:xfrm>
            <a:off x="6917144" y="1103198"/>
            <a:ext cx="1768187" cy="461665"/>
          </a:xfrm>
          <a:prstGeom prst="rect">
            <a:avLst/>
          </a:prstGeom>
          <a:noFill/>
        </p:spPr>
        <p:txBody>
          <a:bodyPr wrap="square" rtlCol="0">
            <a:spAutoFit/>
          </a:bodyPr>
          <a:lstStyle/>
          <a:p>
            <a:pPr algn="ctr"/>
            <a:r>
              <a:rPr lang="en-GB" sz="1200" b="1" dirty="0">
                <a:cs typeface="Arial" panose="020B0604020202020204" pitchFamily="34" charset="0"/>
              </a:rPr>
              <a:t>DJI </a:t>
            </a:r>
            <a:r>
              <a:rPr lang="en-GB" sz="1200" b="1" dirty="0" err="1">
                <a:cs typeface="Arial" panose="020B0604020202020204" pitchFamily="34" charset="0"/>
              </a:rPr>
              <a:t>Matrice</a:t>
            </a:r>
            <a:r>
              <a:rPr lang="en-GB" sz="1200" b="1" dirty="0">
                <a:cs typeface="Arial" panose="020B0604020202020204" pitchFamily="34" charset="0"/>
              </a:rPr>
              <a:t> M300 RTK</a:t>
            </a:r>
          </a:p>
          <a:p>
            <a:pPr algn="ctr"/>
            <a:r>
              <a:rPr lang="en-GB" sz="1200" b="1" dirty="0">
                <a:cs typeface="Arial" panose="020B0604020202020204" pitchFamily="34" charset="0"/>
              </a:rPr>
              <a:t>(&gt;5,000g)</a:t>
            </a:r>
          </a:p>
        </p:txBody>
      </p:sp>
      <p:cxnSp>
        <p:nvCxnSpPr>
          <p:cNvPr id="22" name="Straight Connector 21">
            <a:extLst>
              <a:ext uri="{FF2B5EF4-FFF2-40B4-BE49-F238E27FC236}">
                <a16:creationId xmlns:a16="http://schemas.microsoft.com/office/drawing/2014/main" id="{293017DA-DB8A-3BF0-A03C-1D47810B35E6}"/>
              </a:ext>
            </a:extLst>
          </p:cNvPr>
          <p:cNvCxnSpPr>
            <a:cxnSpLocks/>
          </p:cNvCxnSpPr>
          <p:nvPr/>
        </p:nvCxnSpPr>
        <p:spPr>
          <a:xfrm>
            <a:off x="2302639" y="1610896"/>
            <a:ext cx="0" cy="3835026"/>
          </a:xfrm>
          <a:prstGeom prst="line">
            <a:avLst/>
          </a:prstGeom>
          <a:ln w="1905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Straight Connector 22">
            <a:extLst>
              <a:ext uri="{FF2B5EF4-FFF2-40B4-BE49-F238E27FC236}">
                <a16:creationId xmlns:a16="http://schemas.microsoft.com/office/drawing/2014/main" id="{90E959AD-5509-929F-6B8E-21FFBBE01DF8}"/>
              </a:ext>
            </a:extLst>
          </p:cNvPr>
          <p:cNvCxnSpPr>
            <a:cxnSpLocks/>
          </p:cNvCxnSpPr>
          <p:nvPr/>
        </p:nvCxnSpPr>
        <p:spPr>
          <a:xfrm>
            <a:off x="3401010" y="1610896"/>
            <a:ext cx="0" cy="3835026"/>
          </a:xfrm>
          <a:prstGeom prst="line">
            <a:avLst/>
          </a:prstGeom>
          <a:ln w="1905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A3406B91-E05A-BC39-6607-15A036B0BCDB}"/>
              </a:ext>
            </a:extLst>
          </p:cNvPr>
          <p:cNvCxnSpPr>
            <a:cxnSpLocks/>
          </p:cNvCxnSpPr>
          <p:nvPr/>
        </p:nvCxnSpPr>
        <p:spPr>
          <a:xfrm>
            <a:off x="7801234" y="1610896"/>
            <a:ext cx="0" cy="3835026"/>
          </a:xfrm>
          <a:prstGeom prst="line">
            <a:avLst/>
          </a:prstGeom>
          <a:ln w="1905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5" name="TextBox 24">
            <a:extLst>
              <a:ext uri="{FF2B5EF4-FFF2-40B4-BE49-F238E27FC236}">
                <a16:creationId xmlns:a16="http://schemas.microsoft.com/office/drawing/2014/main" id="{C7E9D343-61D8-B0E1-B3D8-B440EF6D5AF5}"/>
              </a:ext>
            </a:extLst>
          </p:cNvPr>
          <p:cNvSpPr txBox="1"/>
          <p:nvPr/>
        </p:nvSpPr>
        <p:spPr>
          <a:xfrm>
            <a:off x="1985164" y="1545813"/>
            <a:ext cx="1768187" cy="461665"/>
          </a:xfrm>
          <a:prstGeom prst="rect">
            <a:avLst/>
          </a:prstGeom>
          <a:noFill/>
        </p:spPr>
        <p:txBody>
          <a:bodyPr wrap="square" rtlCol="0">
            <a:spAutoFit/>
          </a:bodyPr>
          <a:lstStyle/>
          <a:p>
            <a:pPr algn="ctr"/>
            <a:r>
              <a:rPr lang="en-GB" sz="1200" b="1" dirty="0">
                <a:cs typeface="Arial" panose="020B0604020202020204" pitchFamily="34" charset="0"/>
              </a:rPr>
              <a:t>DJI Mavic 3</a:t>
            </a:r>
          </a:p>
          <a:p>
            <a:pPr algn="ctr"/>
            <a:r>
              <a:rPr lang="en-GB" sz="1200" b="1" dirty="0">
                <a:cs typeface="Arial" panose="020B0604020202020204" pitchFamily="34" charset="0"/>
              </a:rPr>
              <a:t>(727g)</a:t>
            </a:r>
            <a:endParaRPr lang="en-DE" sz="1200" b="1" dirty="0">
              <a:cs typeface="Arial" panose="020B0604020202020204" pitchFamily="34" charset="0"/>
            </a:endParaRPr>
          </a:p>
        </p:txBody>
      </p:sp>
      <p:cxnSp>
        <p:nvCxnSpPr>
          <p:cNvPr id="34" name="Straight Connector 33">
            <a:extLst>
              <a:ext uri="{FF2B5EF4-FFF2-40B4-BE49-F238E27FC236}">
                <a16:creationId xmlns:a16="http://schemas.microsoft.com/office/drawing/2014/main" id="{16FF196F-3C58-4F3B-84A8-E8BCD4607D71}"/>
              </a:ext>
            </a:extLst>
          </p:cNvPr>
          <p:cNvCxnSpPr>
            <a:cxnSpLocks/>
          </p:cNvCxnSpPr>
          <p:nvPr/>
        </p:nvCxnSpPr>
        <p:spPr>
          <a:xfrm>
            <a:off x="2838777" y="2009103"/>
            <a:ext cx="0" cy="3420944"/>
          </a:xfrm>
          <a:prstGeom prst="line">
            <a:avLst/>
          </a:prstGeom>
          <a:ln w="1905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3" name="Graphic 2" descr="Quadcopter with solid fill">
            <a:extLst>
              <a:ext uri="{FF2B5EF4-FFF2-40B4-BE49-F238E27FC236}">
                <a16:creationId xmlns:a16="http://schemas.microsoft.com/office/drawing/2014/main" id="{ECD32D13-A1AE-A597-96A8-3EA293B5DE0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27514" y="4691998"/>
            <a:ext cx="516790" cy="516790"/>
          </a:xfrm>
          <a:prstGeom prst="rect">
            <a:avLst/>
          </a:prstGeom>
        </p:spPr>
      </p:pic>
      <p:cxnSp>
        <p:nvCxnSpPr>
          <p:cNvPr id="13" name="Straight Connector 12">
            <a:extLst>
              <a:ext uri="{FF2B5EF4-FFF2-40B4-BE49-F238E27FC236}">
                <a16:creationId xmlns:a16="http://schemas.microsoft.com/office/drawing/2014/main" id="{1042EF46-FD91-37BC-06C3-4FE34ED4FD33}"/>
              </a:ext>
            </a:extLst>
          </p:cNvPr>
          <p:cNvCxnSpPr>
            <a:cxnSpLocks/>
          </p:cNvCxnSpPr>
          <p:nvPr/>
        </p:nvCxnSpPr>
        <p:spPr>
          <a:xfrm flipV="1">
            <a:off x="763483" y="4992827"/>
            <a:ext cx="7037751" cy="0"/>
          </a:xfrm>
          <a:prstGeom prst="line">
            <a:avLst/>
          </a:prstGeom>
          <a:ln w="19050" cap="flat" cmpd="sng" algn="ctr">
            <a:solidFill>
              <a:srgbClr val="FF000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6" name="Oval 25">
            <a:extLst>
              <a:ext uri="{FF2B5EF4-FFF2-40B4-BE49-F238E27FC236}">
                <a16:creationId xmlns:a16="http://schemas.microsoft.com/office/drawing/2014/main" id="{DDF0632D-7EEF-0B49-2A08-0EB1F7D6CCDC}"/>
              </a:ext>
            </a:extLst>
          </p:cNvPr>
          <p:cNvSpPr/>
          <p:nvPr/>
        </p:nvSpPr>
        <p:spPr>
          <a:xfrm>
            <a:off x="2212639" y="4902827"/>
            <a:ext cx="180000" cy="180000"/>
          </a:xfrm>
          <a:prstGeom prst="ellipse">
            <a:avLst/>
          </a:prstGeom>
          <a:solidFill>
            <a:srgbClr val="FF000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7" name="Oval 26">
            <a:extLst>
              <a:ext uri="{FF2B5EF4-FFF2-40B4-BE49-F238E27FC236}">
                <a16:creationId xmlns:a16="http://schemas.microsoft.com/office/drawing/2014/main" id="{4C44A692-F260-B0A0-A5B0-43DAF0C768B7}"/>
              </a:ext>
            </a:extLst>
          </p:cNvPr>
          <p:cNvSpPr/>
          <p:nvPr/>
        </p:nvSpPr>
        <p:spPr>
          <a:xfrm>
            <a:off x="2748777" y="4902827"/>
            <a:ext cx="180000" cy="180000"/>
          </a:xfrm>
          <a:prstGeom prst="ellipse">
            <a:avLst/>
          </a:prstGeom>
          <a:solidFill>
            <a:srgbClr val="FF000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8" name="Oval 27">
            <a:extLst>
              <a:ext uri="{FF2B5EF4-FFF2-40B4-BE49-F238E27FC236}">
                <a16:creationId xmlns:a16="http://schemas.microsoft.com/office/drawing/2014/main" id="{95E7F14A-81DA-D956-AD8F-73FBCC328E7B}"/>
              </a:ext>
            </a:extLst>
          </p:cNvPr>
          <p:cNvSpPr/>
          <p:nvPr/>
        </p:nvSpPr>
        <p:spPr>
          <a:xfrm>
            <a:off x="3311010" y="4902827"/>
            <a:ext cx="180000" cy="180000"/>
          </a:xfrm>
          <a:prstGeom prst="ellipse">
            <a:avLst/>
          </a:prstGeom>
          <a:solidFill>
            <a:srgbClr val="FF000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9" name="Oval 28">
            <a:extLst>
              <a:ext uri="{FF2B5EF4-FFF2-40B4-BE49-F238E27FC236}">
                <a16:creationId xmlns:a16="http://schemas.microsoft.com/office/drawing/2014/main" id="{ABFACBA1-4940-D903-53F8-C03E16551768}"/>
              </a:ext>
            </a:extLst>
          </p:cNvPr>
          <p:cNvSpPr/>
          <p:nvPr/>
        </p:nvSpPr>
        <p:spPr>
          <a:xfrm>
            <a:off x="7710606" y="4902827"/>
            <a:ext cx="180000" cy="180000"/>
          </a:xfrm>
          <a:prstGeom prst="ellipse">
            <a:avLst/>
          </a:prstGeom>
          <a:solidFill>
            <a:srgbClr val="FF000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3640504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4A215-2BE1-5CB4-B27F-9EDC4BF3A0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99AFF6-6C51-1412-C8B4-1ECC8E7AE5FD}"/>
              </a:ext>
            </a:extLst>
          </p:cNvPr>
          <p:cNvSpPr>
            <a:spLocks noGrp="1"/>
          </p:cNvSpPr>
          <p:nvPr>
            <p:ph type="ctrTitle"/>
          </p:nvPr>
        </p:nvSpPr>
        <p:spPr/>
        <p:txBody>
          <a:bodyPr/>
          <a:lstStyle/>
          <a:p>
            <a:r>
              <a:rPr lang="en-GB" dirty="0"/>
              <a:t>Drone Drills</a:t>
            </a:r>
            <a:endParaRPr lang="en-DE" dirty="0"/>
          </a:p>
        </p:txBody>
      </p:sp>
      <p:sp>
        <p:nvSpPr>
          <p:cNvPr id="3" name="Subtitle 2">
            <a:extLst>
              <a:ext uri="{FF2B5EF4-FFF2-40B4-BE49-F238E27FC236}">
                <a16:creationId xmlns:a16="http://schemas.microsoft.com/office/drawing/2014/main" id="{80251C2E-A742-90D2-EBF4-17FAA3D3F537}"/>
              </a:ext>
            </a:extLst>
          </p:cNvPr>
          <p:cNvSpPr>
            <a:spLocks noGrp="1"/>
          </p:cNvSpPr>
          <p:nvPr>
            <p:ph type="subTitle" idx="1"/>
          </p:nvPr>
        </p:nvSpPr>
        <p:spPr/>
        <p:txBody>
          <a:bodyPr/>
          <a:lstStyle/>
          <a:p>
            <a:r>
              <a:rPr lang="en-GB" dirty="0"/>
              <a:t>Immediate Drone Response Measures</a:t>
            </a:r>
            <a:endParaRPr lang="en-DE" dirty="0"/>
          </a:p>
        </p:txBody>
      </p:sp>
      <p:sp>
        <p:nvSpPr>
          <p:cNvPr id="13" name="Picture Placeholder 12">
            <a:extLst>
              <a:ext uri="{FF2B5EF4-FFF2-40B4-BE49-F238E27FC236}">
                <a16:creationId xmlns:a16="http://schemas.microsoft.com/office/drawing/2014/main" id="{DAD25448-28DB-FCCA-42D4-86BAA0756DF4}"/>
              </a:ext>
            </a:extLst>
          </p:cNvPr>
          <p:cNvSpPr>
            <a:spLocks noGrp="1"/>
          </p:cNvSpPr>
          <p:nvPr>
            <p:ph type="pic" sz="quarter" idx="11"/>
          </p:nvPr>
        </p:nvSpPr>
        <p:spPr>
          <a:solidFill>
            <a:srgbClr val="009257"/>
          </a:solidFill>
        </p:spPr>
        <p:txBody>
          <a:bodyPr/>
          <a:lstStyle/>
          <a:p>
            <a:endParaRPr lang="en-DE"/>
          </a:p>
        </p:txBody>
      </p:sp>
      <p:sp>
        <p:nvSpPr>
          <p:cNvPr id="5" name="Date Placeholder 4">
            <a:extLst>
              <a:ext uri="{FF2B5EF4-FFF2-40B4-BE49-F238E27FC236}">
                <a16:creationId xmlns:a16="http://schemas.microsoft.com/office/drawing/2014/main" id="{47F15581-FE05-AE33-44BB-619E34868918}"/>
              </a:ext>
            </a:extLst>
          </p:cNvPr>
          <p:cNvSpPr>
            <a:spLocks noGrp="1"/>
          </p:cNvSpPr>
          <p:nvPr>
            <p:ph type="dt" sz="half" idx="12"/>
          </p:nvPr>
        </p:nvSpPr>
        <p:spPr/>
        <p:txBody>
          <a:bodyPr/>
          <a:lstStyle/>
          <a:p>
            <a:pPr>
              <a:lnSpc>
                <a:spcPct val="90000"/>
              </a:lnSpc>
              <a:spcBef>
                <a:spcPts val="1000"/>
              </a:spcBef>
              <a:buFont typeface="Arial" panose="020B0604020202020204" pitchFamily="34" charset="0"/>
              <a:buNone/>
            </a:pPr>
            <a:r>
              <a:rPr lang="en-DE"/>
              <a:t>April 2024</a:t>
            </a:r>
            <a:endParaRPr lang="en-GB" dirty="0"/>
          </a:p>
        </p:txBody>
      </p:sp>
      <p:pic>
        <p:nvPicPr>
          <p:cNvPr id="10" name="Picture 9">
            <a:extLst>
              <a:ext uri="{FF2B5EF4-FFF2-40B4-BE49-F238E27FC236}">
                <a16:creationId xmlns:a16="http://schemas.microsoft.com/office/drawing/2014/main" id="{25A595E1-42B6-A7B2-D28B-611A1ECBAD5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188" t="5973" r="4546" b="4791"/>
          <a:stretch/>
        </p:blipFill>
        <p:spPr>
          <a:xfrm>
            <a:off x="742950" y="185135"/>
            <a:ext cx="6791325" cy="3791015"/>
          </a:xfrm>
          <a:prstGeom prst="rect">
            <a:avLst/>
          </a:prstGeom>
        </p:spPr>
      </p:pic>
      <p:grpSp>
        <p:nvGrpSpPr>
          <p:cNvPr id="23" name="Group 22">
            <a:extLst>
              <a:ext uri="{FF2B5EF4-FFF2-40B4-BE49-F238E27FC236}">
                <a16:creationId xmlns:a16="http://schemas.microsoft.com/office/drawing/2014/main" id="{7C8C68DA-D054-5C4F-FCB3-A9F17902F605}"/>
              </a:ext>
            </a:extLst>
          </p:cNvPr>
          <p:cNvGrpSpPr/>
          <p:nvPr/>
        </p:nvGrpSpPr>
        <p:grpSpPr>
          <a:xfrm>
            <a:off x="9432202" y="3341594"/>
            <a:ext cx="2145139" cy="738664"/>
            <a:chOff x="9432202" y="3341594"/>
            <a:chExt cx="2145139" cy="738664"/>
          </a:xfrm>
        </p:grpSpPr>
        <p:sp>
          <p:nvSpPr>
            <p:cNvPr id="20" name="TextBox 19">
              <a:extLst>
                <a:ext uri="{FF2B5EF4-FFF2-40B4-BE49-F238E27FC236}">
                  <a16:creationId xmlns:a16="http://schemas.microsoft.com/office/drawing/2014/main" id="{0F90B86D-6502-0313-86D6-D15FF4CB2664}"/>
                </a:ext>
              </a:extLst>
            </p:cNvPr>
            <p:cNvSpPr txBox="1"/>
            <p:nvPr/>
          </p:nvSpPr>
          <p:spPr>
            <a:xfrm>
              <a:off x="9432202" y="3341594"/>
              <a:ext cx="2145139" cy="738664"/>
            </a:xfrm>
            <a:prstGeom prst="rect">
              <a:avLst/>
            </a:prstGeom>
            <a:noFill/>
          </p:spPr>
          <p:txBody>
            <a:bodyPr wrap="none" rtlCol="0">
              <a:spAutoFit/>
            </a:bodyPr>
            <a:lstStyle/>
            <a:p>
              <a:r>
                <a:rPr lang="en-GB" sz="1400" b="1" dirty="0">
                  <a:solidFill>
                    <a:schemeClr val="bg1"/>
                  </a:solidFill>
                </a:rPr>
                <a:t>Lt Col Andre Haider, GE A</a:t>
              </a:r>
            </a:p>
            <a:p>
              <a:r>
                <a:rPr lang="en-GB" sz="1400" b="1" dirty="0">
                  <a:solidFill>
                    <a:schemeClr val="bg1"/>
                  </a:solidFill>
                </a:rPr>
                <a:t>     </a:t>
              </a:r>
              <a:r>
                <a:rPr lang="en-GB" sz="1400" dirty="0">
                  <a:solidFill>
                    <a:schemeClr val="bg1"/>
                  </a:solidFill>
                </a:rPr>
                <a:t>andre.haider@japcc.org</a:t>
              </a:r>
            </a:p>
            <a:p>
              <a:r>
                <a:rPr lang="en-GB" sz="1400" dirty="0">
                  <a:solidFill>
                    <a:schemeClr val="bg1"/>
                  </a:solidFill>
                </a:rPr>
                <a:t>     www.japcc.org/dd</a:t>
              </a:r>
              <a:endParaRPr lang="en-DE" sz="1400" dirty="0">
                <a:solidFill>
                  <a:schemeClr val="bg1"/>
                </a:solidFill>
              </a:endParaRPr>
            </a:p>
          </p:txBody>
        </p:sp>
        <p:pic>
          <p:nvPicPr>
            <p:cNvPr id="21" name="Graphic 20" descr="World with solid fill">
              <a:extLst>
                <a:ext uri="{FF2B5EF4-FFF2-40B4-BE49-F238E27FC236}">
                  <a16:creationId xmlns:a16="http://schemas.microsoft.com/office/drawing/2014/main" id="{D534AB89-0943-D34F-2D2F-52304DB421B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508402" y="3825226"/>
              <a:ext cx="189561" cy="189561"/>
            </a:xfrm>
            <a:prstGeom prst="rect">
              <a:avLst/>
            </a:prstGeom>
          </p:spPr>
        </p:pic>
        <p:pic>
          <p:nvPicPr>
            <p:cNvPr id="22" name="Graphic 21" descr="Envelope with solid fill">
              <a:extLst>
                <a:ext uri="{FF2B5EF4-FFF2-40B4-BE49-F238E27FC236}">
                  <a16:creationId xmlns:a16="http://schemas.microsoft.com/office/drawing/2014/main" id="{EC1A35BC-5FE3-56A7-D0FD-7B2438C2610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508401" y="3635665"/>
              <a:ext cx="189561" cy="189561"/>
            </a:xfrm>
            <a:prstGeom prst="rect">
              <a:avLst/>
            </a:prstGeom>
          </p:spPr>
        </p:pic>
      </p:grpSp>
    </p:spTree>
    <p:extLst>
      <p:ext uri="{BB962C8B-B14F-4D97-AF65-F5344CB8AC3E}">
        <p14:creationId xmlns:p14="http://schemas.microsoft.com/office/powerpoint/2010/main" val="334457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9F901-1B48-3340-772F-573824D6F0F5}"/>
            </a:ext>
          </a:extLst>
        </p:cNvPr>
        <p:cNvGrpSpPr/>
        <p:nvPr/>
      </p:nvGrpSpPr>
      <p:grpSpPr>
        <a:xfrm>
          <a:off x="0" y="0"/>
          <a:ext cx="0" cy="0"/>
          <a:chOff x="0" y="0"/>
          <a:chExt cx="0" cy="0"/>
        </a:xfrm>
      </p:grpSpPr>
      <p:sp>
        <p:nvSpPr>
          <p:cNvPr id="9" name="Footer Placeholder 8">
            <a:extLst>
              <a:ext uri="{FF2B5EF4-FFF2-40B4-BE49-F238E27FC236}">
                <a16:creationId xmlns:a16="http://schemas.microsoft.com/office/drawing/2014/main" id="{B410ADD4-03AE-046E-BCED-E49177C03756}"/>
              </a:ext>
            </a:extLst>
          </p:cNvPr>
          <p:cNvSpPr>
            <a:spLocks noGrp="1"/>
          </p:cNvSpPr>
          <p:nvPr>
            <p:ph type="ftr" sz="quarter" idx="15"/>
          </p:nvPr>
        </p:nvSpPr>
        <p:spPr/>
        <p:txBody>
          <a:bodyPr/>
          <a:lstStyle/>
          <a:p>
            <a:pPr algn="l"/>
            <a:r>
              <a:rPr lang="en-GB"/>
              <a:t>Drone Drills  |  Immediate Drone Reponse Measures</a:t>
            </a:r>
            <a:endParaRPr lang="en-GB" dirty="0"/>
          </a:p>
        </p:txBody>
      </p:sp>
      <p:sp>
        <p:nvSpPr>
          <p:cNvPr id="5" name="Date Placeholder 4">
            <a:extLst>
              <a:ext uri="{FF2B5EF4-FFF2-40B4-BE49-F238E27FC236}">
                <a16:creationId xmlns:a16="http://schemas.microsoft.com/office/drawing/2014/main" id="{37F78578-9362-D45F-CA85-1397E1DED473}"/>
              </a:ext>
            </a:extLst>
          </p:cNvPr>
          <p:cNvSpPr>
            <a:spLocks noGrp="1"/>
          </p:cNvSpPr>
          <p:nvPr>
            <p:ph type="dt" sz="half" idx="16"/>
          </p:nvPr>
        </p:nvSpPr>
        <p:spPr/>
        <p:txBody>
          <a:bodyPr/>
          <a:lstStyle/>
          <a:p>
            <a:r>
              <a:rPr lang="en-DE"/>
              <a:t>April 2024</a:t>
            </a:r>
            <a:endParaRPr lang="en-GB" dirty="0"/>
          </a:p>
        </p:txBody>
      </p:sp>
      <p:sp>
        <p:nvSpPr>
          <p:cNvPr id="17" name="Title 1">
            <a:extLst>
              <a:ext uri="{FF2B5EF4-FFF2-40B4-BE49-F238E27FC236}">
                <a16:creationId xmlns:a16="http://schemas.microsoft.com/office/drawing/2014/main" id="{FD45A2FA-3371-48C4-0F4F-3D74E2644FB3}"/>
              </a:ext>
            </a:extLst>
          </p:cNvPr>
          <p:cNvSpPr txBox="1">
            <a:spLocks/>
          </p:cNvSpPr>
          <p:nvPr/>
        </p:nvSpPr>
        <p:spPr>
          <a:xfrm>
            <a:off x="1262558" y="285443"/>
            <a:ext cx="7400593" cy="5003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006198"/>
                </a:solidFill>
                <a:latin typeface="+mn-lt"/>
                <a:ea typeface="+mn-ea"/>
                <a:cs typeface="+mn-cs"/>
              </a:rPr>
              <a:t>Commercial Drones’ Potential IED Capabilities</a:t>
            </a:r>
            <a:endParaRPr lang="en-DE" sz="2800" b="1" dirty="0">
              <a:solidFill>
                <a:srgbClr val="006198"/>
              </a:solidFill>
              <a:latin typeface="+mn-lt"/>
              <a:ea typeface="+mn-ea"/>
              <a:cs typeface="+mn-cs"/>
            </a:endParaRPr>
          </a:p>
        </p:txBody>
      </p:sp>
      <p:graphicFrame>
        <p:nvGraphicFramePr>
          <p:cNvPr id="7" name="Diagramm 6">
            <a:extLst>
              <a:ext uri="{FF2B5EF4-FFF2-40B4-BE49-F238E27FC236}">
                <a16:creationId xmlns:a16="http://schemas.microsoft.com/office/drawing/2014/main" id="{050ACF08-87B9-92CF-6469-BE17969C1229}"/>
              </a:ext>
            </a:extLst>
          </p:cNvPr>
          <p:cNvGraphicFramePr/>
          <p:nvPr/>
        </p:nvGraphicFramePr>
        <p:xfrm>
          <a:off x="1266152" y="1411476"/>
          <a:ext cx="6872010" cy="4381251"/>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A8AA3C21-7696-27D1-C9B3-95FCF802BDA7}"/>
              </a:ext>
            </a:extLst>
          </p:cNvPr>
          <p:cNvSpPr txBox="1"/>
          <p:nvPr/>
        </p:nvSpPr>
        <p:spPr>
          <a:xfrm rot="16200000">
            <a:off x="124010" y="3259723"/>
            <a:ext cx="1752531" cy="338554"/>
          </a:xfrm>
          <a:prstGeom prst="rect">
            <a:avLst/>
          </a:prstGeom>
          <a:noFill/>
        </p:spPr>
        <p:txBody>
          <a:bodyPr wrap="none" rtlCol="0">
            <a:spAutoFit/>
          </a:bodyPr>
          <a:lstStyle/>
          <a:p>
            <a:r>
              <a:rPr lang="en-GB" sz="1600" b="1" dirty="0"/>
              <a:t>Stand-off Distance</a:t>
            </a:r>
            <a:endParaRPr lang="en-DE" sz="1600" b="1" dirty="0"/>
          </a:p>
        </p:txBody>
      </p:sp>
      <p:sp>
        <p:nvSpPr>
          <p:cNvPr id="8" name="TextBox 7">
            <a:extLst>
              <a:ext uri="{FF2B5EF4-FFF2-40B4-BE49-F238E27FC236}">
                <a16:creationId xmlns:a16="http://schemas.microsoft.com/office/drawing/2014/main" id="{6E66BE7D-6B7B-86A6-D8A3-72FA89D3B8C8}"/>
              </a:ext>
            </a:extLst>
          </p:cNvPr>
          <p:cNvSpPr txBox="1"/>
          <p:nvPr/>
        </p:nvSpPr>
        <p:spPr>
          <a:xfrm>
            <a:off x="3713827" y="5803765"/>
            <a:ext cx="2498056" cy="338554"/>
          </a:xfrm>
          <a:prstGeom prst="rect">
            <a:avLst/>
          </a:prstGeom>
          <a:noFill/>
        </p:spPr>
        <p:txBody>
          <a:bodyPr wrap="none" rtlCol="0">
            <a:spAutoFit/>
          </a:bodyPr>
          <a:lstStyle/>
          <a:p>
            <a:r>
              <a:rPr lang="en-GB" sz="1600" b="1" dirty="0"/>
              <a:t>Net Explosive Weight (TNT)</a:t>
            </a:r>
            <a:endParaRPr lang="en-DE" sz="1600" b="1" dirty="0"/>
          </a:p>
        </p:txBody>
      </p:sp>
      <p:sp>
        <p:nvSpPr>
          <p:cNvPr id="10" name="TextBox 9">
            <a:extLst>
              <a:ext uri="{FF2B5EF4-FFF2-40B4-BE49-F238E27FC236}">
                <a16:creationId xmlns:a16="http://schemas.microsoft.com/office/drawing/2014/main" id="{13D4E976-66EB-4161-0393-B45C3D58F7C1}"/>
              </a:ext>
            </a:extLst>
          </p:cNvPr>
          <p:cNvSpPr txBox="1"/>
          <p:nvPr/>
        </p:nvSpPr>
        <p:spPr>
          <a:xfrm>
            <a:off x="7901129" y="4796408"/>
            <a:ext cx="2321726" cy="307777"/>
          </a:xfrm>
          <a:prstGeom prst="rect">
            <a:avLst/>
          </a:prstGeom>
          <a:noFill/>
        </p:spPr>
        <p:txBody>
          <a:bodyPr wrap="none" rtlCol="0">
            <a:spAutoFit/>
          </a:bodyPr>
          <a:lstStyle/>
          <a:p>
            <a:r>
              <a:rPr lang="en-GB" sz="1400" b="1" dirty="0">
                <a:solidFill>
                  <a:srgbClr val="1E5B88"/>
                </a:solidFill>
              </a:rPr>
              <a:t>1 psi (window glass shatters)</a:t>
            </a:r>
            <a:endParaRPr lang="en-DE" sz="1400" b="1" dirty="0">
              <a:solidFill>
                <a:srgbClr val="1E5B88"/>
              </a:solidFill>
            </a:endParaRPr>
          </a:p>
        </p:txBody>
      </p:sp>
      <p:sp>
        <p:nvSpPr>
          <p:cNvPr id="11" name="TextBox 10">
            <a:extLst>
              <a:ext uri="{FF2B5EF4-FFF2-40B4-BE49-F238E27FC236}">
                <a16:creationId xmlns:a16="http://schemas.microsoft.com/office/drawing/2014/main" id="{6F05A68D-0287-A335-879C-8873C49B5218}"/>
              </a:ext>
            </a:extLst>
          </p:cNvPr>
          <p:cNvSpPr txBox="1"/>
          <p:nvPr/>
        </p:nvSpPr>
        <p:spPr>
          <a:xfrm>
            <a:off x="7899739" y="4994895"/>
            <a:ext cx="2935355" cy="307777"/>
          </a:xfrm>
          <a:prstGeom prst="rect">
            <a:avLst/>
          </a:prstGeom>
          <a:noFill/>
        </p:spPr>
        <p:txBody>
          <a:bodyPr wrap="none" rtlCol="0">
            <a:spAutoFit/>
          </a:bodyPr>
          <a:lstStyle/>
          <a:p>
            <a:r>
              <a:rPr lang="en-GB" sz="1400" b="1" dirty="0">
                <a:solidFill>
                  <a:srgbClr val="9F7849"/>
                </a:solidFill>
              </a:rPr>
              <a:t>2 psi (windows and doors blown out)</a:t>
            </a:r>
            <a:endParaRPr lang="en-DE" sz="1400" b="1" dirty="0">
              <a:solidFill>
                <a:srgbClr val="9F7849"/>
              </a:solidFill>
            </a:endParaRPr>
          </a:p>
        </p:txBody>
      </p:sp>
      <p:sp>
        <p:nvSpPr>
          <p:cNvPr id="12" name="TextBox 11">
            <a:extLst>
              <a:ext uri="{FF2B5EF4-FFF2-40B4-BE49-F238E27FC236}">
                <a16:creationId xmlns:a16="http://schemas.microsoft.com/office/drawing/2014/main" id="{598CD6E2-C4CB-B189-447D-95CB7B8EF722}"/>
              </a:ext>
            </a:extLst>
          </p:cNvPr>
          <p:cNvSpPr txBox="1"/>
          <p:nvPr/>
        </p:nvSpPr>
        <p:spPr>
          <a:xfrm>
            <a:off x="7899739" y="5095991"/>
            <a:ext cx="3367397" cy="307777"/>
          </a:xfrm>
          <a:prstGeom prst="rect">
            <a:avLst/>
          </a:prstGeom>
          <a:noFill/>
        </p:spPr>
        <p:txBody>
          <a:bodyPr wrap="none" rtlCol="0">
            <a:spAutoFit/>
          </a:bodyPr>
          <a:lstStyle/>
          <a:p>
            <a:r>
              <a:rPr lang="en-GB" sz="1400" b="1" dirty="0">
                <a:solidFill>
                  <a:srgbClr val="6D6A63"/>
                </a:solidFill>
              </a:rPr>
              <a:t>5 psi (structural damage, eardrum rupture)</a:t>
            </a:r>
            <a:endParaRPr lang="en-DE" sz="1400" b="1" dirty="0">
              <a:solidFill>
                <a:srgbClr val="6D6A63"/>
              </a:solidFill>
            </a:endParaRPr>
          </a:p>
        </p:txBody>
      </p:sp>
      <p:sp>
        <p:nvSpPr>
          <p:cNvPr id="15" name="TextBox 14">
            <a:extLst>
              <a:ext uri="{FF2B5EF4-FFF2-40B4-BE49-F238E27FC236}">
                <a16:creationId xmlns:a16="http://schemas.microsoft.com/office/drawing/2014/main" id="{06C1FFA2-2875-4352-60FE-A55DF7FE43B2}"/>
              </a:ext>
            </a:extLst>
          </p:cNvPr>
          <p:cNvSpPr txBox="1"/>
          <p:nvPr/>
        </p:nvSpPr>
        <p:spPr>
          <a:xfrm>
            <a:off x="7899739" y="5169046"/>
            <a:ext cx="4042004" cy="307777"/>
          </a:xfrm>
          <a:prstGeom prst="rect">
            <a:avLst/>
          </a:prstGeom>
          <a:noFill/>
        </p:spPr>
        <p:txBody>
          <a:bodyPr wrap="none" rtlCol="0">
            <a:spAutoFit/>
          </a:bodyPr>
          <a:lstStyle/>
          <a:p>
            <a:r>
              <a:rPr lang="en-GB" sz="1400" b="1" dirty="0">
                <a:solidFill>
                  <a:srgbClr val="A04B78"/>
                </a:solidFill>
              </a:rPr>
              <a:t>10 psi (reinforced concrete breaks and fatal injuries)</a:t>
            </a:r>
            <a:endParaRPr lang="en-DE" sz="1400" b="1" dirty="0">
              <a:solidFill>
                <a:srgbClr val="A04B78"/>
              </a:solidFill>
            </a:endParaRPr>
          </a:p>
        </p:txBody>
      </p:sp>
      <p:sp>
        <p:nvSpPr>
          <p:cNvPr id="19" name="TextBox 18">
            <a:extLst>
              <a:ext uri="{FF2B5EF4-FFF2-40B4-BE49-F238E27FC236}">
                <a16:creationId xmlns:a16="http://schemas.microsoft.com/office/drawing/2014/main" id="{244BEDA0-E7AA-9977-CBEB-0FF655A4346E}"/>
              </a:ext>
            </a:extLst>
          </p:cNvPr>
          <p:cNvSpPr txBox="1"/>
          <p:nvPr/>
        </p:nvSpPr>
        <p:spPr>
          <a:xfrm>
            <a:off x="1418545" y="1103198"/>
            <a:ext cx="1768188" cy="461665"/>
          </a:xfrm>
          <a:prstGeom prst="rect">
            <a:avLst/>
          </a:prstGeom>
          <a:noFill/>
        </p:spPr>
        <p:txBody>
          <a:bodyPr wrap="square" rtlCol="0">
            <a:spAutoFit/>
          </a:bodyPr>
          <a:lstStyle/>
          <a:p>
            <a:pPr algn="ctr"/>
            <a:r>
              <a:rPr lang="en-GB" sz="1200" b="1" dirty="0">
                <a:cs typeface="Arial" panose="020B0604020202020204" pitchFamily="34" charset="0"/>
              </a:rPr>
              <a:t>DJI Mini 2</a:t>
            </a:r>
          </a:p>
          <a:p>
            <a:pPr algn="ctr"/>
            <a:r>
              <a:rPr lang="en-GB" sz="1200" b="1" dirty="0">
                <a:cs typeface="Arial" panose="020B0604020202020204" pitchFamily="34" charset="0"/>
              </a:rPr>
              <a:t>(296g)</a:t>
            </a:r>
            <a:endParaRPr lang="en-DE" sz="1200" b="1" dirty="0">
              <a:cs typeface="Arial" panose="020B0604020202020204" pitchFamily="34" charset="0"/>
            </a:endParaRPr>
          </a:p>
        </p:txBody>
      </p:sp>
      <p:sp>
        <p:nvSpPr>
          <p:cNvPr id="20" name="TextBox 19">
            <a:extLst>
              <a:ext uri="{FF2B5EF4-FFF2-40B4-BE49-F238E27FC236}">
                <a16:creationId xmlns:a16="http://schemas.microsoft.com/office/drawing/2014/main" id="{509C64FD-56C8-C498-B26B-999BBE101B89}"/>
              </a:ext>
            </a:extLst>
          </p:cNvPr>
          <p:cNvSpPr txBox="1"/>
          <p:nvPr/>
        </p:nvSpPr>
        <p:spPr>
          <a:xfrm>
            <a:off x="2516916" y="1103198"/>
            <a:ext cx="1768188" cy="461665"/>
          </a:xfrm>
          <a:prstGeom prst="rect">
            <a:avLst/>
          </a:prstGeom>
          <a:noFill/>
        </p:spPr>
        <p:txBody>
          <a:bodyPr wrap="square" rtlCol="0">
            <a:spAutoFit/>
          </a:bodyPr>
          <a:lstStyle/>
          <a:p>
            <a:pPr algn="ctr"/>
            <a:r>
              <a:rPr lang="en-GB" sz="1200" b="1" dirty="0">
                <a:cs typeface="Arial" panose="020B0604020202020204" pitchFamily="34" charset="0"/>
              </a:rPr>
              <a:t>DJI Phantom 4</a:t>
            </a:r>
          </a:p>
          <a:p>
            <a:pPr algn="ctr"/>
            <a:r>
              <a:rPr lang="en-GB" sz="1200" b="1" dirty="0">
                <a:cs typeface="Arial" panose="020B0604020202020204" pitchFamily="34" charset="0"/>
              </a:rPr>
              <a:t>(1,200g)</a:t>
            </a:r>
          </a:p>
        </p:txBody>
      </p:sp>
      <p:sp>
        <p:nvSpPr>
          <p:cNvPr id="21" name="TextBox 20">
            <a:extLst>
              <a:ext uri="{FF2B5EF4-FFF2-40B4-BE49-F238E27FC236}">
                <a16:creationId xmlns:a16="http://schemas.microsoft.com/office/drawing/2014/main" id="{6CD4A41F-BC8A-CC20-13F1-A87D0ABC0FBF}"/>
              </a:ext>
            </a:extLst>
          </p:cNvPr>
          <p:cNvSpPr txBox="1"/>
          <p:nvPr/>
        </p:nvSpPr>
        <p:spPr>
          <a:xfrm>
            <a:off x="6917144" y="1103198"/>
            <a:ext cx="1768187" cy="461665"/>
          </a:xfrm>
          <a:prstGeom prst="rect">
            <a:avLst/>
          </a:prstGeom>
          <a:noFill/>
        </p:spPr>
        <p:txBody>
          <a:bodyPr wrap="square" rtlCol="0">
            <a:spAutoFit/>
          </a:bodyPr>
          <a:lstStyle/>
          <a:p>
            <a:pPr algn="ctr"/>
            <a:r>
              <a:rPr lang="en-GB" sz="1200" b="1" dirty="0">
                <a:cs typeface="Arial" panose="020B0604020202020204" pitchFamily="34" charset="0"/>
              </a:rPr>
              <a:t>DJI </a:t>
            </a:r>
            <a:r>
              <a:rPr lang="en-GB" sz="1200" b="1" dirty="0" err="1">
                <a:cs typeface="Arial" panose="020B0604020202020204" pitchFamily="34" charset="0"/>
              </a:rPr>
              <a:t>Matrice</a:t>
            </a:r>
            <a:r>
              <a:rPr lang="en-GB" sz="1200" b="1" dirty="0">
                <a:cs typeface="Arial" panose="020B0604020202020204" pitchFamily="34" charset="0"/>
              </a:rPr>
              <a:t> M300 RTK</a:t>
            </a:r>
          </a:p>
          <a:p>
            <a:pPr algn="ctr"/>
            <a:r>
              <a:rPr lang="en-GB" sz="1200" b="1" dirty="0">
                <a:cs typeface="Arial" panose="020B0604020202020204" pitchFamily="34" charset="0"/>
              </a:rPr>
              <a:t>(&gt;5,000g)</a:t>
            </a:r>
          </a:p>
        </p:txBody>
      </p:sp>
      <p:cxnSp>
        <p:nvCxnSpPr>
          <p:cNvPr id="22" name="Straight Connector 21">
            <a:extLst>
              <a:ext uri="{FF2B5EF4-FFF2-40B4-BE49-F238E27FC236}">
                <a16:creationId xmlns:a16="http://schemas.microsoft.com/office/drawing/2014/main" id="{137E6643-0729-429E-0DAB-56234CFA4BE1}"/>
              </a:ext>
            </a:extLst>
          </p:cNvPr>
          <p:cNvCxnSpPr>
            <a:cxnSpLocks/>
          </p:cNvCxnSpPr>
          <p:nvPr/>
        </p:nvCxnSpPr>
        <p:spPr>
          <a:xfrm>
            <a:off x="2302639" y="1610896"/>
            <a:ext cx="0" cy="3835026"/>
          </a:xfrm>
          <a:prstGeom prst="line">
            <a:avLst/>
          </a:prstGeom>
          <a:ln w="1905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Straight Connector 22">
            <a:extLst>
              <a:ext uri="{FF2B5EF4-FFF2-40B4-BE49-F238E27FC236}">
                <a16:creationId xmlns:a16="http://schemas.microsoft.com/office/drawing/2014/main" id="{76444D0B-DAAC-E051-EBA5-E02AC8BA8CB1}"/>
              </a:ext>
            </a:extLst>
          </p:cNvPr>
          <p:cNvCxnSpPr>
            <a:cxnSpLocks/>
          </p:cNvCxnSpPr>
          <p:nvPr/>
        </p:nvCxnSpPr>
        <p:spPr>
          <a:xfrm>
            <a:off x="3401010" y="1610896"/>
            <a:ext cx="0" cy="3835026"/>
          </a:xfrm>
          <a:prstGeom prst="line">
            <a:avLst/>
          </a:prstGeom>
          <a:ln w="1905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Straight Connector 23">
            <a:extLst>
              <a:ext uri="{FF2B5EF4-FFF2-40B4-BE49-F238E27FC236}">
                <a16:creationId xmlns:a16="http://schemas.microsoft.com/office/drawing/2014/main" id="{E556DDB7-5252-D452-7337-7038BF9DCCB7}"/>
              </a:ext>
            </a:extLst>
          </p:cNvPr>
          <p:cNvCxnSpPr>
            <a:cxnSpLocks/>
          </p:cNvCxnSpPr>
          <p:nvPr/>
        </p:nvCxnSpPr>
        <p:spPr>
          <a:xfrm>
            <a:off x="7801234" y="1610896"/>
            <a:ext cx="0" cy="3835026"/>
          </a:xfrm>
          <a:prstGeom prst="line">
            <a:avLst/>
          </a:prstGeom>
          <a:ln w="1905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5" name="TextBox 24">
            <a:extLst>
              <a:ext uri="{FF2B5EF4-FFF2-40B4-BE49-F238E27FC236}">
                <a16:creationId xmlns:a16="http://schemas.microsoft.com/office/drawing/2014/main" id="{319025CC-EA84-80E8-1C9D-6DCF1C70A6E1}"/>
              </a:ext>
            </a:extLst>
          </p:cNvPr>
          <p:cNvSpPr txBox="1"/>
          <p:nvPr/>
        </p:nvSpPr>
        <p:spPr>
          <a:xfrm>
            <a:off x="1985164" y="1545813"/>
            <a:ext cx="1768187" cy="461665"/>
          </a:xfrm>
          <a:prstGeom prst="rect">
            <a:avLst/>
          </a:prstGeom>
          <a:noFill/>
        </p:spPr>
        <p:txBody>
          <a:bodyPr wrap="square" rtlCol="0">
            <a:spAutoFit/>
          </a:bodyPr>
          <a:lstStyle/>
          <a:p>
            <a:pPr algn="ctr"/>
            <a:r>
              <a:rPr lang="en-GB" sz="1200" b="1" dirty="0">
                <a:cs typeface="Arial" panose="020B0604020202020204" pitchFamily="34" charset="0"/>
              </a:rPr>
              <a:t>DJI Mavic 3</a:t>
            </a:r>
          </a:p>
          <a:p>
            <a:pPr algn="ctr"/>
            <a:r>
              <a:rPr lang="en-GB" sz="1200" b="1" dirty="0">
                <a:cs typeface="Arial" panose="020B0604020202020204" pitchFamily="34" charset="0"/>
              </a:rPr>
              <a:t>(727g)</a:t>
            </a:r>
            <a:endParaRPr lang="en-DE" sz="1200" b="1" dirty="0">
              <a:cs typeface="Arial" panose="020B0604020202020204" pitchFamily="34" charset="0"/>
            </a:endParaRPr>
          </a:p>
        </p:txBody>
      </p:sp>
      <p:cxnSp>
        <p:nvCxnSpPr>
          <p:cNvPr id="34" name="Straight Connector 33">
            <a:extLst>
              <a:ext uri="{FF2B5EF4-FFF2-40B4-BE49-F238E27FC236}">
                <a16:creationId xmlns:a16="http://schemas.microsoft.com/office/drawing/2014/main" id="{FF52151D-0C4A-F4F6-E227-4F479A058C91}"/>
              </a:ext>
            </a:extLst>
          </p:cNvPr>
          <p:cNvCxnSpPr>
            <a:cxnSpLocks/>
          </p:cNvCxnSpPr>
          <p:nvPr/>
        </p:nvCxnSpPr>
        <p:spPr>
          <a:xfrm>
            <a:off x="2838777" y="2009103"/>
            <a:ext cx="0" cy="3420944"/>
          </a:xfrm>
          <a:prstGeom prst="line">
            <a:avLst/>
          </a:prstGeom>
          <a:ln w="19050" cap="flat" cmpd="sng" algn="ctr">
            <a:solidFill>
              <a:schemeClr val="tx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TextBox 1">
            <a:extLst>
              <a:ext uri="{FF2B5EF4-FFF2-40B4-BE49-F238E27FC236}">
                <a16:creationId xmlns:a16="http://schemas.microsoft.com/office/drawing/2014/main" id="{08C3D354-DD7D-C445-50F6-35AD12D0B474}"/>
              </a:ext>
            </a:extLst>
          </p:cNvPr>
          <p:cNvSpPr txBox="1"/>
          <p:nvPr/>
        </p:nvSpPr>
        <p:spPr>
          <a:xfrm>
            <a:off x="7901129" y="1834079"/>
            <a:ext cx="2453172" cy="307777"/>
          </a:xfrm>
          <a:prstGeom prst="rect">
            <a:avLst/>
          </a:prstGeom>
          <a:noFill/>
        </p:spPr>
        <p:txBody>
          <a:bodyPr wrap="none" rtlCol="0">
            <a:spAutoFit/>
          </a:bodyPr>
          <a:lstStyle/>
          <a:p>
            <a:r>
              <a:rPr lang="en-GB" sz="1400" b="1" dirty="0">
                <a:solidFill>
                  <a:srgbClr val="C00000"/>
                </a:solidFill>
              </a:rPr>
              <a:t>Recommended safety distance</a:t>
            </a:r>
            <a:endParaRPr lang="en-DE" sz="1400" b="1" dirty="0">
              <a:solidFill>
                <a:srgbClr val="C00000"/>
              </a:solidFill>
            </a:endParaRPr>
          </a:p>
        </p:txBody>
      </p:sp>
    </p:spTree>
    <p:extLst>
      <p:ext uri="{BB962C8B-B14F-4D97-AF65-F5344CB8AC3E}">
        <p14:creationId xmlns:p14="http://schemas.microsoft.com/office/powerpoint/2010/main" val="26200807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35F4AE1-2170-430C-AE14-1DC9AC393299}"/>
              </a:ext>
            </a:extLst>
          </p:cNvPr>
          <p:cNvSpPr>
            <a:spLocks noGrp="1"/>
          </p:cNvSpPr>
          <p:nvPr>
            <p:ph type="ftr" sz="quarter" idx="15"/>
          </p:nvPr>
        </p:nvSpPr>
        <p:spPr/>
        <p:txBody>
          <a:bodyPr/>
          <a:lstStyle/>
          <a:p>
            <a:pPr algn="l"/>
            <a:r>
              <a:rPr lang="en-GB"/>
              <a:t>Drone Drills  |  Immediate Drone Reponse Measures</a:t>
            </a:r>
            <a:endParaRPr lang="en-GB" dirty="0"/>
          </a:p>
        </p:txBody>
      </p:sp>
      <p:sp>
        <p:nvSpPr>
          <p:cNvPr id="3" name="Date Placeholder 2">
            <a:extLst>
              <a:ext uri="{FF2B5EF4-FFF2-40B4-BE49-F238E27FC236}">
                <a16:creationId xmlns:a16="http://schemas.microsoft.com/office/drawing/2014/main" id="{0B860403-77E6-2B62-C3D7-553004D74B80}"/>
              </a:ext>
            </a:extLst>
          </p:cNvPr>
          <p:cNvSpPr>
            <a:spLocks noGrp="1"/>
          </p:cNvSpPr>
          <p:nvPr>
            <p:ph type="dt" sz="half" idx="16"/>
          </p:nvPr>
        </p:nvSpPr>
        <p:spPr/>
        <p:txBody>
          <a:bodyPr/>
          <a:lstStyle/>
          <a:p>
            <a:r>
              <a:rPr lang="en-DE"/>
              <a:t>April 2024</a:t>
            </a:r>
            <a:endParaRPr lang="en-GB" dirty="0"/>
          </a:p>
        </p:txBody>
      </p:sp>
      <p:grpSp>
        <p:nvGrpSpPr>
          <p:cNvPr id="26" name="Group 25">
            <a:extLst>
              <a:ext uri="{FF2B5EF4-FFF2-40B4-BE49-F238E27FC236}">
                <a16:creationId xmlns:a16="http://schemas.microsoft.com/office/drawing/2014/main" id="{6C9CDFDE-A224-4CF0-A4D4-5185D2DA7C55}"/>
              </a:ext>
            </a:extLst>
          </p:cNvPr>
          <p:cNvGrpSpPr/>
          <p:nvPr/>
        </p:nvGrpSpPr>
        <p:grpSpPr>
          <a:xfrm>
            <a:off x="774291" y="854137"/>
            <a:ext cx="9459550" cy="5303614"/>
            <a:chOff x="774291" y="854137"/>
            <a:chExt cx="9459550" cy="5303614"/>
          </a:xfrm>
        </p:grpSpPr>
        <p:sp>
          <p:nvSpPr>
            <p:cNvPr id="12" name="Rectangle 11">
              <a:extLst>
                <a:ext uri="{FF2B5EF4-FFF2-40B4-BE49-F238E27FC236}">
                  <a16:creationId xmlns:a16="http://schemas.microsoft.com/office/drawing/2014/main" id="{BCEE0E0B-2957-3E79-1B58-0CA2031182B1}"/>
                </a:ext>
              </a:extLst>
            </p:cNvPr>
            <p:cNvSpPr/>
            <p:nvPr/>
          </p:nvSpPr>
          <p:spPr>
            <a:xfrm>
              <a:off x="2037499" y="1913642"/>
              <a:ext cx="459736" cy="3714160"/>
            </a:xfrm>
            <a:prstGeom prst="rect">
              <a:avLst/>
            </a:prstGeom>
            <a:gradFill>
              <a:gsLst>
                <a:gs pos="100000">
                  <a:schemeClr val="accent1">
                    <a:lumMod val="5000"/>
                    <a:lumOff val="95000"/>
                  </a:schemeClr>
                </a:gs>
                <a:gs pos="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vert="vert270" bIns="1440000" rtlCol="0" anchor="ctr"/>
            <a:lstStyle/>
            <a:p>
              <a:endParaRPr lang="en-DE" sz="1400" b="1" dirty="0">
                <a:solidFill>
                  <a:schemeClr val="tx1"/>
                </a:solidFill>
              </a:endParaRPr>
            </a:p>
          </p:txBody>
        </p:sp>
        <p:sp>
          <p:nvSpPr>
            <p:cNvPr id="13" name="Rectangle 12">
              <a:extLst>
                <a:ext uri="{FF2B5EF4-FFF2-40B4-BE49-F238E27FC236}">
                  <a16:creationId xmlns:a16="http://schemas.microsoft.com/office/drawing/2014/main" id="{9101FEF3-8B67-1696-4F1A-717EA9FB6EF0}"/>
                </a:ext>
              </a:extLst>
            </p:cNvPr>
            <p:cNvSpPr/>
            <p:nvPr/>
          </p:nvSpPr>
          <p:spPr>
            <a:xfrm>
              <a:off x="3081875" y="2825329"/>
              <a:ext cx="459736" cy="2802473"/>
            </a:xfrm>
            <a:prstGeom prst="rect">
              <a:avLst/>
            </a:prstGeom>
            <a:gradFill>
              <a:gsLst>
                <a:gs pos="100000">
                  <a:schemeClr val="accent1">
                    <a:lumMod val="5000"/>
                    <a:lumOff val="95000"/>
                  </a:schemeClr>
                </a:gs>
                <a:gs pos="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vert="vert270" bIns="1440000" rtlCol="0" anchor="ctr"/>
            <a:lstStyle/>
            <a:p>
              <a:endParaRPr lang="en-DE" sz="1400" b="1" dirty="0">
                <a:solidFill>
                  <a:schemeClr val="tx1"/>
                </a:solidFill>
              </a:endParaRPr>
            </a:p>
          </p:txBody>
        </p:sp>
        <p:sp>
          <p:nvSpPr>
            <p:cNvPr id="14" name="Rectangle 13">
              <a:extLst>
                <a:ext uri="{FF2B5EF4-FFF2-40B4-BE49-F238E27FC236}">
                  <a16:creationId xmlns:a16="http://schemas.microsoft.com/office/drawing/2014/main" id="{0D38C082-AC95-803C-9CA3-B057D029BFD3}"/>
                </a:ext>
              </a:extLst>
            </p:cNvPr>
            <p:cNvSpPr/>
            <p:nvPr/>
          </p:nvSpPr>
          <p:spPr>
            <a:xfrm>
              <a:off x="2559687" y="1913642"/>
              <a:ext cx="459736" cy="3714160"/>
            </a:xfrm>
            <a:prstGeom prst="rect">
              <a:avLst/>
            </a:prstGeom>
            <a:gradFill>
              <a:gsLst>
                <a:gs pos="100000">
                  <a:schemeClr val="accent1">
                    <a:lumMod val="5000"/>
                    <a:lumOff val="95000"/>
                  </a:schemeClr>
                </a:gs>
                <a:gs pos="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vert="vert270" bIns="1440000" rtlCol="0" anchor="ctr"/>
            <a:lstStyle/>
            <a:p>
              <a:endParaRPr lang="en-DE" sz="1400" b="1" dirty="0">
                <a:solidFill>
                  <a:schemeClr val="tx1"/>
                </a:solidFill>
              </a:endParaRPr>
            </a:p>
          </p:txBody>
        </p:sp>
        <p:sp>
          <p:nvSpPr>
            <p:cNvPr id="15" name="Rectangle 14">
              <a:extLst>
                <a:ext uri="{FF2B5EF4-FFF2-40B4-BE49-F238E27FC236}">
                  <a16:creationId xmlns:a16="http://schemas.microsoft.com/office/drawing/2014/main" id="{3C9826EB-F8EB-4097-C1AA-62B19B1FF9F0}"/>
                </a:ext>
              </a:extLst>
            </p:cNvPr>
            <p:cNvSpPr/>
            <p:nvPr/>
          </p:nvSpPr>
          <p:spPr>
            <a:xfrm>
              <a:off x="3604064" y="2825329"/>
              <a:ext cx="459736" cy="2802473"/>
            </a:xfrm>
            <a:prstGeom prst="rect">
              <a:avLst/>
            </a:prstGeom>
            <a:gradFill>
              <a:gsLst>
                <a:gs pos="100000">
                  <a:schemeClr val="accent1">
                    <a:lumMod val="5000"/>
                    <a:lumOff val="95000"/>
                  </a:schemeClr>
                </a:gs>
                <a:gs pos="0">
                  <a:schemeClr val="accent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vert="vert270" bIns="1440000" rtlCol="0" anchor="ctr"/>
            <a:lstStyle/>
            <a:p>
              <a:endParaRPr lang="en-DE" sz="1400" b="1" dirty="0">
                <a:solidFill>
                  <a:schemeClr val="tx1"/>
                </a:solidFill>
              </a:endParaRPr>
            </a:p>
          </p:txBody>
        </p:sp>
        <p:sp>
          <p:nvSpPr>
            <p:cNvPr id="24" name="TextBox 23">
              <a:extLst>
                <a:ext uri="{FF2B5EF4-FFF2-40B4-BE49-F238E27FC236}">
                  <a16:creationId xmlns:a16="http://schemas.microsoft.com/office/drawing/2014/main" id="{452BF82A-3BD5-9F3E-91B8-EEEF3CC68179}"/>
                </a:ext>
              </a:extLst>
            </p:cNvPr>
            <p:cNvSpPr txBox="1"/>
            <p:nvPr/>
          </p:nvSpPr>
          <p:spPr>
            <a:xfrm>
              <a:off x="1943630" y="1428703"/>
              <a:ext cx="1974451" cy="523220"/>
            </a:xfrm>
            <a:prstGeom prst="rect">
              <a:avLst/>
            </a:prstGeom>
            <a:noFill/>
          </p:spPr>
          <p:txBody>
            <a:bodyPr wrap="none" rtlCol="0">
              <a:spAutoFit/>
            </a:bodyPr>
            <a:lstStyle/>
            <a:p>
              <a:r>
                <a:rPr lang="en-GB" sz="1400" b="1" dirty="0"/>
                <a:t>Maximum Transmission</a:t>
              </a:r>
              <a:br>
                <a:rPr lang="en-GB" sz="1400" b="1" dirty="0"/>
              </a:br>
              <a:r>
                <a:rPr lang="en-GB" sz="1400" b="1" dirty="0"/>
                <a:t>Distance (unobstructed)</a:t>
              </a:r>
              <a:endParaRPr lang="en-DE" sz="1400" b="1" dirty="0"/>
            </a:p>
          </p:txBody>
        </p:sp>
        <p:grpSp>
          <p:nvGrpSpPr>
            <p:cNvPr id="16" name="Group 15">
              <a:extLst>
                <a:ext uri="{FF2B5EF4-FFF2-40B4-BE49-F238E27FC236}">
                  <a16:creationId xmlns:a16="http://schemas.microsoft.com/office/drawing/2014/main" id="{3444470C-90FD-F78D-4956-06E9C4847341}"/>
                </a:ext>
              </a:extLst>
            </p:cNvPr>
            <p:cNvGrpSpPr/>
            <p:nvPr/>
          </p:nvGrpSpPr>
          <p:grpSpPr>
            <a:xfrm>
              <a:off x="774291" y="854137"/>
              <a:ext cx="9459550" cy="5303614"/>
              <a:chOff x="772017" y="854137"/>
              <a:chExt cx="10681385" cy="5303614"/>
            </a:xfrm>
          </p:grpSpPr>
          <p:graphicFrame>
            <p:nvGraphicFramePr>
              <p:cNvPr id="17" name="Chart 16">
                <a:extLst>
                  <a:ext uri="{FF2B5EF4-FFF2-40B4-BE49-F238E27FC236}">
                    <a16:creationId xmlns:a16="http://schemas.microsoft.com/office/drawing/2014/main" id="{0461B40A-02F6-0AE4-DC28-A3A6E492EE20}"/>
                  </a:ext>
                </a:extLst>
              </p:cNvPr>
              <p:cNvGraphicFramePr/>
              <p:nvPr>
                <p:extLst>
                  <p:ext uri="{D42A27DB-BD31-4B8C-83A1-F6EECF244321}">
                    <p14:modId xmlns:p14="http://schemas.microsoft.com/office/powerpoint/2010/main" val="2965968616"/>
                  </p:ext>
                </p:extLst>
              </p:nvPr>
            </p:nvGraphicFramePr>
            <p:xfrm>
              <a:off x="1099671" y="854137"/>
              <a:ext cx="8128004" cy="5044639"/>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a:extLst>
                  <a:ext uri="{FF2B5EF4-FFF2-40B4-BE49-F238E27FC236}">
                    <a16:creationId xmlns:a16="http://schemas.microsoft.com/office/drawing/2014/main" id="{2C8792AD-2C9A-FC78-4A3A-8CEE04F81752}"/>
                  </a:ext>
                </a:extLst>
              </p:cNvPr>
              <p:cNvSpPr txBox="1"/>
              <p:nvPr/>
            </p:nvSpPr>
            <p:spPr>
              <a:xfrm>
                <a:off x="8758522" y="4633265"/>
                <a:ext cx="2238892" cy="307777"/>
              </a:xfrm>
              <a:prstGeom prst="rect">
                <a:avLst/>
              </a:prstGeom>
              <a:noFill/>
            </p:spPr>
            <p:txBody>
              <a:bodyPr wrap="none" rtlCol="0">
                <a:spAutoFit/>
              </a:bodyPr>
              <a:lstStyle/>
              <a:p>
                <a:r>
                  <a:rPr lang="en-GB" sz="1400" b="1" dirty="0">
                    <a:solidFill>
                      <a:srgbClr val="A04B78"/>
                    </a:solidFill>
                  </a:rPr>
                  <a:t>DJI Mavic 3 Pro (21 m/s)</a:t>
                </a:r>
                <a:endParaRPr lang="en-DE" sz="1400" b="1" dirty="0">
                  <a:solidFill>
                    <a:srgbClr val="A04B78"/>
                  </a:solidFill>
                </a:endParaRPr>
              </a:p>
            </p:txBody>
          </p:sp>
          <p:sp>
            <p:nvSpPr>
              <p:cNvPr id="19" name="TextBox 18">
                <a:extLst>
                  <a:ext uri="{FF2B5EF4-FFF2-40B4-BE49-F238E27FC236}">
                    <a16:creationId xmlns:a16="http://schemas.microsoft.com/office/drawing/2014/main" id="{8F4F28DB-3898-D518-2C12-8CF323D9B2B6}"/>
                  </a:ext>
                </a:extLst>
              </p:cNvPr>
              <p:cNvSpPr txBox="1"/>
              <p:nvPr/>
            </p:nvSpPr>
            <p:spPr>
              <a:xfrm>
                <a:off x="8758522" y="4353869"/>
                <a:ext cx="2694880" cy="307777"/>
              </a:xfrm>
              <a:prstGeom prst="rect">
                <a:avLst/>
              </a:prstGeom>
              <a:noFill/>
            </p:spPr>
            <p:txBody>
              <a:bodyPr wrap="none" rtlCol="0">
                <a:spAutoFit/>
              </a:bodyPr>
              <a:lstStyle/>
              <a:p>
                <a:r>
                  <a:rPr lang="en-GB" sz="1400" b="1" dirty="0">
                    <a:solidFill>
                      <a:srgbClr val="6D6A63"/>
                    </a:solidFill>
                  </a:rPr>
                  <a:t>DJI </a:t>
                </a:r>
                <a:r>
                  <a:rPr lang="en-GB" sz="1400" b="1" dirty="0" err="1">
                    <a:solidFill>
                      <a:srgbClr val="6D6A63"/>
                    </a:solidFill>
                  </a:rPr>
                  <a:t>Matrice</a:t>
                </a:r>
                <a:r>
                  <a:rPr lang="en-GB" sz="1400" b="1" dirty="0">
                    <a:solidFill>
                      <a:srgbClr val="6D6A63"/>
                    </a:solidFill>
                  </a:rPr>
                  <a:t> MTK 300 (23 m/s)</a:t>
                </a:r>
                <a:endParaRPr lang="en-DE" sz="1400" b="1" dirty="0">
                  <a:solidFill>
                    <a:srgbClr val="6D6A63"/>
                  </a:solidFill>
                </a:endParaRPr>
              </a:p>
            </p:txBody>
          </p:sp>
          <p:sp>
            <p:nvSpPr>
              <p:cNvPr id="20" name="TextBox 19">
                <a:extLst>
                  <a:ext uri="{FF2B5EF4-FFF2-40B4-BE49-F238E27FC236}">
                    <a16:creationId xmlns:a16="http://schemas.microsoft.com/office/drawing/2014/main" id="{9B7AFD70-4CEC-B481-F491-7CA192A5FA18}"/>
                  </a:ext>
                </a:extLst>
              </p:cNvPr>
              <p:cNvSpPr txBox="1"/>
              <p:nvPr/>
            </p:nvSpPr>
            <p:spPr>
              <a:xfrm>
                <a:off x="8791441" y="3766696"/>
                <a:ext cx="1571706" cy="307777"/>
              </a:xfrm>
              <a:prstGeom prst="rect">
                <a:avLst/>
              </a:prstGeom>
              <a:noFill/>
            </p:spPr>
            <p:txBody>
              <a:bodyPr wrap="none" rtlCol="0">
                <a:spAutoFit/>
              </a:bodyPr>
              <a:lstStyle/>
              <a:p>
                <a:r>
                  <a:rPr lang="en-GB" sz="1400" b="1" dirty="0">
                    <a:solidFill>
                      <a:srgbClr val="9F7849"/>
                    </a:solidFill>
                  </a:rPr>
                  <a:t>DJI FPV (39 m/s)</a:t>
                </a:r>
                <a:endParaRPr lang="en-DE" sz="1400" b="1" dirty="0">
                  <a:solidFill>
                    <a:srgbClr val="9F7849"/>
                  </a:solidFill>
                </a:endParaRPr>
              </a:p>
            </p:txBody>
          </p:sp>
          <p:sp>
            <p:nvSpPr>
              <p:cNvPr id="21" name="TextBox 20">
                <a:extLst>
                  <a:ext uri="{FF2B5EF4-FFF2-40B4-BE49-F238E27FC236}">
                    <a16:creationId xmlns:a16="http://schemas.microsoft.com/office/drawing/2014/main" id="{96CBF0A1-EB3C-5BF6-812E-4365BEDB262C}"/>
                  </a:ext>
                </a:extLst>
              </p:cNvPr>
              <p:cNvSpPr txBox="1"/>
              <p:nvPr/>
            </p:nvSpPr>
            <p:spPr>
              <a:xfrm>
                <a:off x="8872123" y="1426908"/>
                <a:ext cx="2452985" cy="307777"/>
              </a:xfrm>
              <a:prstGeom prst="rect">
                <a:avLst/>
              </a:prstGeom>
              <a:noFill/>
            </p:spPr>
            <p:txBody>
              <a:bodyPr wrap="none" rtlCol="0">
                <a:spAutoFit/>
              </a:bodyPr>
              <a:lstStyle/>
              <a:p>
                <a:r>
                  <a:rPr lang="en-GB" sz="1400" b="1" dirty="0">
                    <a:solidFill>
                      <a:srgbClr val="1E5B88"/>
                    </a:solidFill>
                  </a:rPr>
                  <a:t>Red Bull F1 Drone (97 m/s)</a:t>
                </a:r>
                <a:endParaRPr lang="en-DE" sz="1400" b="1" dirty="0">
                  <a:solidFill>
                    <a:srgbClr val="1E5B88"/>
                  </a:solidFill>
                </a:endParaRPr>
              </a:p>
            </p:txBody>
          </p:sp>
          <p:sp>
            <p:nvSpPr>
              <p:cNvPr id="22" name="TextBox 21">
                <a:extLst>
                  <a:ext uri="{FF2B5EF4-FFF2-40B4-BE49-F238E27FC236}">
                    <a16:creationId xmlns:a16="http://schemas.microsoft.com/office/drawing/2014/main" id="{9E930A2F-8A34-3C34-405E-A5859D663F28}"/>
                  </a:ext>
                </a:extLst>
              </p:cNvPr>
              <p:cNvSpPr txBox="1"/>
              <p:nvPr/>
            </p:nvSpPr>
            <p:spPr>
              <a:xfrm rot="16200000">
                <a:off x="384828" y="3255234"/>
                <a:ext cx="1121910" cy="347531"/>
              </a:xfrm>
              <a:prstGeom prst="rect">
                <a:avLst/>
              </a:prstGeom>
              <a:noFill/>
            </p:spPr>
            <p:txBody>
              <a:bodyPr wrap="none" rtlCol="0">
                <a:spAutoFit/>
              </a:bodyPr>
              <a:lstStyle/>
              <a:p>
                <a:r>
                  <a:rPr lang="en-GB" sz="1400" b="1" dirty="0"/>
                  <a:t>Distance (m)</a:t>
                </a:r>
                <a:endParaRPr lang="en-DE" sz="1400" b="1" dirty="0"/>
              </a:p>
            </p:txBody>
          </p:sp>
          <p:sp>
            <p:nvSpPr>
              <p:cNvPr id="23" name="TextBox 22">
                <a:extLst>
                  <a:ext uri="{FF2B5EF4-FFF2-40B4-BE49-F238E27FC236}">
                    <a16:creationId xmlns:a16="http://schemas.microsoft.com/office/drawing/2014/main" id="{3EC18EE2-8888-C0D9-7D6A-13A6C232FCF8}"/>
                  </a:ext>
                </a:extLst>
              </p:cNvPr>
              <p:cNvSpPr txBox="1"/>
              <p:nvPr/>
            </p:nvSpPr>
            <p:spPr>
              <a:xfrm>
                <a:off x="4780392" y="5849974"/>
                <a:ext cx="878238" cy="307777"/>
              </a:xfrm>
              <a:prstGeom prst="rect">
                <a:avLst/>
              </a:prstGeom>
              <a:noFill/>
            </p:spPr>
            <p:txBody>
              <a:bodyPr wrap="none" rtlCol="0">
                <a:spAutoFit/>
              </a:bodyPr>
              <a:lstStyle/>
              <a:p>
                <a:r>
                  <a:rPr lang="en-GB" sz="1400" b="1" dirty="0"/>
                  <a:t>Time (s)</a:t>
                </a:r>
                <a:endParaRPr lang="en-DE" sz="1400" b="1" dirty="0"/>
              </a:p>
            </p:txBody>
          </p:sp>
        </p:grpSp>
        <p:grpSp>
          <p:nvGrpSpPr>
            <p:cNvPr id="25" name="Group 24">
              <a:extLst>
                <a:ext uri="{FF2B5EF4-FFF2-40B4-BE49-F238E27FC236}">
                  <a16:creationId xmlns:a16="http://schemas.microsoft.com/office/drawing/2014/main" id="{8955FC0C-67D6-0150-E50F-F96D63CA38B7}"/>
                </a:ext>
              </a:extLst>
            </p:cNvPr>
            <p:cNvGrpSpPr/>
            <p:nvPr/>
          </p:nvGrpSpPr>
          <p:grpSpPr>
            <a:xfrm>
              <a:off x="2037499" y="1761333"/>
              <a:ext cx="2026301" cy="3714160"/>
              <a:chOff x="10107322" y="2135814"/>
              <a:chExt cx="2026301" cy="3714160"/>
            </a:xfrm>
            <a:noFill/>
          </p:grpSpPr>
          <p:sp>
            <p:nvSpPr>
              <p:cNvPr id="8" name="Rectangle 7">
                <a:extLst>
                  <a:ext uri="{FF2B5EF4-FFF2-40B4-BE49-F238E27FC236}">
                    <a16:creationId xmlns:a16="http://schemas.microsoft.com/office/drawing/2014/main" id="{5AF089E0-C26A-8E18-FBF4-5E5DA9FF7BAE}"/>
                  </a:ext>
                </a:extLst>
              </p:cNvPr>
              <p:cNvSpPr/>
              <p:nvPr/>
            </p:nvSpPr>
            <p:spPr>
              <a:xfrm>
                <a:off x="10107322" y="2135814"/>
                <a:ext cx="459736" cy="371416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vert="vert270" bIns="1440000" rtlCol="0" anchor="ctr"/>
              <a:lstStyle/>
              <a:p>
                <a:r>
                  <a:rPr lang="en-GB" sz="1400" b="1" dirty="0">
                    <a:solidFill>
                      <a:schemeClr val="tx1"/>
                    </a:solidFill>
                    <a:effectLst>
                      <a:glow rad="127000">
                        <a:schemeClr val="bg1"/>
                      </a:glow>
                    </a:effectLst>
                  </a:rPr>
                  <a:t>DJI Mavic 3 Pro</a:t>
                </a:r>
                <a:endParaRPr lang="en-DE" sz="1400" b="1" dirty="0">
                  <a:solidFill>
                    <a:schemeClr val="tx1"/>
                  </a:solidFill>
                  <a:effectLst>
                    <a:glow rad="127000">
                      <a:schemeClr val="bg1"/>
                    </a:glow>
                  </a:effectLst>
                </a:endParaRPr>
              </a:p>
            </p:txBody>
          </p:sp>
          <p:sp>
            <p:nvSpPr>
              <p:cNvPr id="9" name="Rectangle 8">
                <a:extLst>
                  <a:ext uri="{FF2B5EF4-FFF2-40B4-BE49-F238E27FC236}">
                    <a16:creationId xmlns:a16="http://schemas.microsoft.com/office/drawing/2014/main" id="{2E9DAF10-9099-2EA4-2B76-24FCB0AF74C3}"/>
                  </a:ext>
                </a:extLst>
              </p:cNvPr>
              <p:cNvSpPr/>
              <p:nvPr/>
            </p:nvSpPr>
            <p:spPr>
              <a:xfrm>
                <a:off x="11151698" y="3047501"/>
                <a:ext cx="459736" cy="280247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vert="vert270" bIns="1440000" rtlCol="0" anchor="ctr"/>
              <a:lstStyle/>
              <a:p>
                <a:r>
                  <a:rPr lang="en-GB" sz="1400" b="1" dirty="0">
                    <a:solidFill>
                      <a:schemeClr val="tx1"/>
                    </a:solidFill>
                    <a:effectLst>
                      <a:glow rad="127000">
                        <a:schemeClr val="bg1"/>
                      </a:glow>
                    </a:effectLst>
                  </a:rPr>
                  <a:t>DJI FPV</a:t>
                </a:r>
                <a:endParaRPr lang="en-DE" sz="1400" b="1" dirty="0">
                  <a:solidFill>
                    <a:schemeClr val="tx1"/>
                  </a:solidFill>
                  <a:effectLst>
                    <a:glow rad="127000">
                      <a:schemeClr val="bg1"/>
                    </a:glow>
                  </a:effectLst>
                </a:endParaRPr>
              </a:p>
            </p:txBody>
          </p:sp>
          <p:sp>
            <p:nvSpPr>
              <p:cNvPr id="10" name="Rectangle 9">
                <a:extLst>
                  <a:ext uri="{FF2B5EF4-FFF2-40B4-BE49-F238E27FC236}">
                    <a16:creationId xmlns:a16="http://schemas.microsoft.com/office/drawing/2014/main" id="{AE969CA8-1882-EF03-A000-1A2AD4EB549E}"/>
                  </a:ext>
                </a:extLst>
              </p:cNvPr>
              <p:cNvSpPr/>
              <p:nvPr/>
            </p:nvSpPr>
            <p:spPr>
              <a:xfrm>
                <a:off x="10629510" y="2135814"/>
                <a:ext cx="459736" cy="3714160"/>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vert="vert270" bIns="1440000" rtlCol="0" anchor="ctr"/>
              <a:lstStyle/>
              <a:p>
                <a:r>
                  <a:rPr lang="en-GB" sz="1400" b="1" dirty="0">
                    <a:solidFill>
                      <a:schemeClr val="tx1"/>
                    </a:solidFill>
                    <a:effectLst>
                      <a:glow rad="127000">
                        <a:schemeClr val="bg1"/>
                      </a:glow>
                    </a:effectLst>
                  </a:rPr>
                  <a:t>DJI </a:t>
                </a:r>
                <a:r>
                  <a:rPr lang="en-GB" sz="1400" b="1" dirty="0" err="1">
                    <a:solidFill>
                      <a:schemeClr val="tx1"/>
                    </a:solidFill>
                    <a:effectLst>
                      <a:glow rad="127000">
                        <a:schemeClr val="bg1"/>
                      </a:glow>
                    </a:effectLst>
                  </a:rPr>
                  <a:t>Matrice</a:t>
                </a:r>
                <a:r>
                  <a:rPr lang="en-GB" sz="1400" b="1" dirty="0">
                    <a:solidFill>
                      <a:schemeClr val="tx1"/>
                    </a:solidFill>
                    <a:effectLst>
                      <a:glow rad="127000">
                        <a:schemeClr val="bg1"/>
                      </a:glow>
                    </a:effectLst>
                  </a:rPr>
                  <a:t> MTK 300</a:t>
                </a:r>
                <a:endParaRPr lang="en-DE" sz="1400" b="1" dirty="0">
                  <a:solidFill>
                    <a:schemeClr val="tx1"/>
                  </a:solidFill>
                  <a:effectLst>
                    <a:glow rad="127000">
                      <a:schemeClr val="bg1"/>
                    </a:glow>
                  </a:effectLst>
                </a:endParaRPr>
              </a:p>
            </p:txBody>
          </p:sp>
          <p:sp>
            <p:nvSpPr>
              <p:cNvPr id="11" name="Rectangle 10">
                <a:extLst>
                  <a:ext uri="{FF2B5EF4-FFF2-40B4-BE49-F238E27FC236}">
                    <a16:creationId xmlns:a16="http://schemas.microsoft.com/office/drawing/2014/main" id="{E91AB137-34C1-6135-2725-7AD7FBD23203}"/>
                  </a:ext>
                </a:extLst>
              </p:cNvPr>
              <p:cNvSpPr/>
              <p:nvPr/>
            </p:nvSpPr>
            <p:spPr>
              <a:xfrm>
                <a:off x="11673887" y="3047501"/>
                <a:ext cx="459736" cy="2802473"/>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vert="vert270" bIns="1440000" rtlCol="0" anchor="ctr"/>
              <a:lstStyle/>
              <a:p>
                <a:r>
                  <a:rPr lang="en-GB" sz="1400" b="1" dirty="0">
                    <a:solidFill>
                      <a:schemeClr val="tx1"/>
                    </a:solidFill>
                    <a:effectLst>
                      <a:glow rad="127000">
                        <a:schemeClr val="bg1"/>
                      </a:glow>
                    </a:effectLst>
                  </a:rPr>
                  <a:t>Red Bull F1</a:t>
                </a:r>
                <a:endParaRPr lang="en-DE" sz="1400" b="1" dirty="0">
                  <a:solidFill>
                    <a:schemeClr val="tx1"/>
                  </a:solidFill>
                  <a:effectLst>
                    <a:glow rad="127000">
                      <a:schemeClr val="bg1"/>
                    </a:glow>
                  </a:effectLst>
                </a:endParaRPr>
              </a:p>
            </p:txBody>
          </p:sp>
        </p:grpSp>
      </p:grpSp>
      <p:sp>
        <p:nvSpPr>
          <p:cNvPr id="4" name="Title 1">
            <a:extLst>
              <a:ext uri="{FF2B5EF4-FFF2-40B4-BE49-F238E27FC236}">
                <a16:creationId xmlns:a16="http://schemas.microsoft.com/office/drawing/2014/main" id="{17B52D60-21E0-74C6-8998-A840FD23D050}"/>
              </a:ext>
            </a:extLst>
          </p:cNvPr>
          <p:cNvSpPr txBox="1">
            <a:spLocks/>
          </p:cNvSpPr>
          <p:nvPr/>
        </p:nvSpPr>
        <p:spPr>
          <a:xfrm>
            <a:off x="1262558" y="285443"/>
            <a:ext cx="7400593" cy="50039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solidFill>
                  <a:srgbClr val="006198"/>
                </a:solidFill>
                <a:latin typeface="+mn-lt"/>
                <a:ea typeface="+mn-ea"/>
                <a:cs typeface="+mn-cs"/>
              </a:rPr>
              <a:t>Drones are fast…</a:t>
            </a:r>
            <a:endParaRPr lang="en-DE" sz="2800" b="1" dirty="0">
              <a:solidFill>
                <a:srgbClr val="006198"/>
              </a:solidFill>
              <a:latin typeface="+mn-lt"/>
              <a:ea typeface="+mn-ea"/>
              <a:cs typeface="+mn-cs"/>
            </a:endParaRPr>
          </a:p>
        </p:txBody>
      </p:sp>
    </p:spTree>
    <p:extLst>
      <p:ext uri="{BB962C8B-B14F-4D97-AF65-F5344CB8AC3E}">
        <p14:creationId xmlns:p14="http://schemas.microsoft.com/office/powerpoint/2010/main" val="377306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C9F02-B4EA-3008-70CC-0C7D498EF8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66C8FD-DCCE-06B4-F50B-C6EAAC76A08D}"/>
              </a:ext>
            </a:extLst>
          </p:cNvPr>
          <p:cNvSpPr>
            <a:spLocks noGrp="1"/>
          </p:cNvSpPr>
          <p:nvPr>
            <p:ph type="title"/>
          </p:nvPr>
        </p:nvSpPr>
        <p:spPr/>
        <p:txBody>
          <a:bodyPr/>
          <a:lstStyle/>
          <a:p>
            <a:r>
              <a:rPr lang="en-GB" dirty="0"/>
              <a:t>Mitigate Drone IED Threat</a:t>
            </a:r>
            <a:endParaRPr lang="en-DE" dirty="0"/>
          </a:p>
        </p:txBody>
      </p:sp>
      <p:sp>
        <p:nvSpPr>
          <p:cNvPr id="4" name="Footer Placeholder 3">
            <a:extLst>
              <a:ext uri="{FF2B5EF4-FFF2-40B4-BE49-F238E27FC236}">
                <a16:creationId xmlns:a16="http://schemas.microsoft.com/office/drawing/2014/main" id="{D8535F77-A81C-5EB5-B1EC-74C6D91D6ADC}"/>
              </a:ext>
            </a:extLst>
          </p:cNvPr>
          <p:cNvSpPr>
            <a:spLocks noGrp="1"/>
          </p:cNvSpPr>
          <p:nvPr>
            <p:ph type="ftr" sz="quarter" idx="15"/>
          </p:nvPr>
        </p:nvSpPr>
        <p:spPr/>
        <p:txBody>
          <a:bodyPr/>
          <a:lstStyle/>
          <a:p>
            <a:pPr algn="l"/>
            <a:r>
              <a:rPr lang="en-GB"/>
              <a:t>Drone Drills  |  Immediate Drone Reponse Measures</a:t>
            </a:r>
            <a:endParaRPr lang="en-GB" dirty="0"/>
          </a:p>
        </p:txBody>
      </p:sp>
      <p:sp>
        <p:nvSpPr>
          <p:cNvPr id="5" name="Date Placeholder 4">
            <a:extLst>
              <a:ext uri="{FF2B5EF4-FFF2-40B4-BE49-F238E27FC236}">
                <a16:creationId xmlns:a16="http://schemas.microsoft.com/office/drawing/2014/main" id="{02DB8D1E-8F1E-8331-EE0E-6EE9949D5258}"/>
              </a:ext>
            </a:extLst>
          </p:cNvPr>
          <p:cNvSpPr>
            <a:spLocks noGrp="1"/>
          </p:cNvSpPr>
          <p:nvPr>
            <p:ph type="dt" sz="half" idx="16"/>
          </p:nvPr>
        </p:nvSpPr>
        <p:spPr/>
        <p:txBody>
          <a:bodyPr/>
          <a:lstStyle/>
          <a:p>
            <a:r>
              <a:rPr lang="en-DE"/>
              <a:t>April 2024</a:t>
            </a:r>
            <a:endParaRPr lang="en-GB" dirty="0"/>
          </a:p>
        </p:txBody>
      </p:sp>
      <p:sp>
        <p:nvSpPr>
          <p:cNvPr id="3" name="Content Placeholder 2">
            <a:extLst>
              <a:ext uri="{FF2B5EF4-FFF2-40B4-BE49-F238E27FC236}">
                <a16:creationId xmlns:a16="http://schemas.microsoft.com/office/drawing/2014/main" id="{BC291A7B-C502-B5D0-EDB0-6C4773D02FAD}"/>
              </a:ext>
            </a:extLst>
          </p:cNvPr>
          <p:cNvSpPr>
            <a:spLocks noGrp="1"/>
          </p:cNvSpPr>
          <p:nvPr>
            <p:ph sz="quarter" idx="13"/>
          </p:nvPr>
        </p:nvSpPr>
        <p:spPr>
          <a:xfrm>
            <a:off x="1262559" y="1734206"/>
            <a:ext cx="5171299" cy="4227682"/>
          </a:xfrm>
          <a:solidFill>
            <a:schemeClr val="bg1"/>
          </a:solidFill>
        </p:spPr>
        <p:txBody>
          <a:bodyPr>
            <a:normAutofit/>
          </a:bodyPr>
          <a:lstStyle/>
          <a:p>
            <a:r>
              <a:rPr lang="en-GB" b="1" dirty="0"/>
              <a:t>Immediate Measures (Drone Alarm)</a:t>
            </a:r>
          </a:p>
          <a:p>
            <a:pPr marL="342900" indent="-342900">
              <a:buFont typeface="Wingdings" panose="05000000000000000000" pitchFamily="2" charset="2"/>
              <a:buChar char="§"/>
            </a:pPr>
            <a:r>
              <a:rPr lang="en-GB" spc="-50" dirty="0"/>
              <a:t>Leave the room</a:t>
            </a:r>
          </a:p>
          <a:p>
            <a:pPr marL="342900" indent="-342900">
              <a:buFont typeface="Wingdings" panose="05000000000000000000" pitchFamily="2" charset="2"/>
              <a:buChar char="§"/>
            </a:pPr>
            <a:r>
              <a:rPr lang="en-GB" spc="-50" dirty="0"/>
              <a:t>Seek shelter</a:t>
            </a:r>
          </a:p>
          <a:p>
            <a:pPr marL="342900" indent="-342900">
              <a:buFont typeface="Wingdings" panose="05000000000000000000" pitchFamily="2" charset="2"/>
              <a:buChar char="§"/>
            </a:pPr>
            <a:r>
              <a:rPr lang="en-GB" spc="-50" dirty="0"/>
              <a:t>Do </a:t>
            </a:r>
            <a:r>
              <a:rPr lang="en-GB" u="sng" spc="-50" dirty="0"/>
              <a:t>not</a:t>
            </a:r>
            <a:r>
              <a:rPr lang="en-GB" spc="-50" dirty="0"/>
              <a:t> leave the building</a:t>
            </a:r>
          </a:p>
          <a:p>
            <a:pPr marL="342900" indent="-342900">
              <a:buFont typeface="Wingdings" panose="05000000000000000000" pitchFamily="2" charset="2"/>
              <a:buChar char="§"/>
            </a:pPr>
            <a:endParaRPr lang="en-GB" dirty="0"/>
          </a:p>
          <a:p>
            <a:r>
              <a:rPr lang="en-GB" b="1" dirty="0"/>
              <a:t>Preparatory Measures</a:t>
            </a:r>
          </a:p>
          <a:p>
            <a:pPr marL="342900" indent="-342900">
              <a:buFont typeface="Wingdings" panose="05000000000000000000" pitchFamily="2" charset="2"/>
              <a:buChar char="§"/>
            </a:pPr>
            <a:r>
              <a:rPr lang="en-GB" spc="-50" dirty="0"/>
              <a:t>Establish designated assembly points</a:t>
            </a:r>
          </a:p>
          <a:p>
            <a:pPr marL="342900" indent="-342900">
              <a:buFont typeface="Wingdings" panose="05000000000000000000" pitchFamily="2" charset="2"/>
              <a:buChar char="§"/>
            </a:pPr>
            <a:r>
              <a:rPr lang="en-GB" spc="-50" dirty="0"/>
              <a:t>Place desks at some distance to windows</a:t>
            </a:r>
          </a:p>
          <a:p>
            <a:pPr marL="342900" indent="-342900">
              <a:buFont typeface="Wingdings" panose="05000000000000000000" pitchFamily="2" charset="2"/>
              <a:buChar char="§"/>
            </a:pPr>
            <a:r>
              <a:rPr lang="en-GB" spc="-50" dirty="0"/>
              <a:t>Reinforce Windows </a:t>
            </a:r>
            <a:br>
              <a:rPr lang="en-GB" spc="-50" dirty="0"/>
            </a:br>
            <a:r>
              <a:rPr lang="en-GB" spc="-50" dirty="0"/>
              <a:t>(if evacuation is not an option)</a:t>
            </a:r>
          </a:p>
        </p:txBody>
      </p:sp>
      <p:pic>
        <p:nvPicPr>
          <p:cNvPr id="6" name="Picture 5">
            <a:extLst>
              <a:ext uri="{FF2B5EF4-FFF2-40B4-BE49-F238E27FC236}">
                <a16:creationId xmlns:a16="http://schemas.microsoft.com/office/drawing/2014/main" id="{ED3588D3-9F18-5397-6EBE-4F8F68A491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66170" y="2424988"/>
            <a:ext cx="5282118" cy="3799291"/>
          </a:xfrm>
          <a:prstGeom prst="rect">
            <a:avLst/>
          </a:prstGeom>
        </p:spPr>
      </p:pic>
      <p:pic>
        <p:nvPicPr>
          <p:cNvPr id="9" name="Picture 8">
            <a:extLst>
              <a:ext uri="{FF2B5EF4-FFF2-40B4-BE49-F238E27FC236}">
                <a16:creationId xmlns:a16="http://schemas.microsoft.com/office/drawing/2014/main" id="{E9E54A87-250D-85DB-A637-9A542374686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462" t="1237" r="2093" b="1141"/>
          <a:stretch/>
        </p:blipFill>
        <p:spPr>
          <a:xfrm>
            <a:off x="6096000" y="565096"/>
            <a:ext cx="3238500" cy="328295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2889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96CC6-66F0-2F5C-63C4-662AA130648C}"/>
            </a:ext>
          </a:extLst>
        </p:cNvPr>
        <p:cNvGrpSpPr/>
        <p:nvPr/>
      </p:nvGrpSpPr>
      <p:grpSpPr>
        <a:xfrm>
          <a:off x="0" y="0"/>
          <a:ext cx="0" cy="0"/>
          <a:chOff x="0" y="0"/>
          <a:chExt cx="0" cy="0"/>
        </a:xfrm>
      </p:grpSpPr>
      <p:sp>
        <p:nvSpPr>
          <p:cNvPr id="42" name="Title 41">
            <a:extLst>
              <a:ext uri="{FF2B5EF4-FFF2-40B4-BE49-F238E27FC236}">
                <a16:creationId xmlns:a16="http://schemas.microsoft.com/office/drawing/2014/main" id="{3219502A-B365-B8FB-E948-F9CCCD0E0ACE}"/>
              </a:ext>
            </a:extLst>
          </p:cNvPr>
          <p:cNvSpPr>
            <a:spLocks noGrp="1"/>
          </p:cNvSpPr>
          <p:nvPr>
            <p:ph type="title"/>
          </p:nvPr>
        </p:nvSpPr>
        <p:spPr/>
        <p:txBody>
          <a:bodyPr/>
          <a:lstStyle/>
          <a:p>
            <a:r>
              <a:rPr lang="en-GB" dirty="0"/>
              <a:t>Drone Threats</a:t>
            </a:r>
            <a:endParaRPr lang="en-DE" dirty="0"/>
          </a:p>
        </p:txBody>
      </p:sp>
      <p:sp>
        <p:nvSpPr>
          <p:cNvPr id="43" name="Content Placeholder 42">
            <a:extLst>
              <a:ext uri="{FF2B5EF4-FFF2-40B4-BE49-F238E27FC236}">
                <a16:creationId xmlns:a16="http://schemas.microsoft.com/office/drawing/2014/main" id="{B7C17484-F794-C490-1465-4489FA168D83}"/>
              </a:ext>
            </a:extLst>
          </p:cNvPr>
          <p:cNvSpPr>
            <a:spLocks noGrp="1"/>
          </p:cNvSpPr>
          <p:nvPr>
            <p:ph sz="quarter" idx="13"/>
          </p:nvPr>
        </p:nvSpPr>
        <p:spPr/>
        <p:txBody>
          <a:bodyPr>
            <a:normAutofit/>
          </a:bodyPr>
          <a:lstStyle/>
          <a:p>
            <a:r>
              <a:rPr lang="en-GB" b="1" dirty="0">
                <a:solidFill>
                  <a:schemeClr val="bg1">
                    <a:lumMod val="75000"/>
                  </a:schemeClr>
                </a:solidFill>
              </a:rPr>
              <a:t>Privacy and Security Violations</a:t>
            </a:r>
            <a:r>
              <a:rPr lang="en-GB" dirty="0">
                <a:solidFill>
                  <a:schemeClr val="bg1">
                    <a:lumMod val="75000"/>
                  </a:schemeClr>
                </a:solidFill>
              </a:rPr>
              <a:t>. Drones equipped with cameras can be used to spy on individuals and organizations without their knowledge or consent.</a:t>
            </a:r>
          </a:p>
          <a:p>
            <a:r>
              <a:rPr lang="en-GB" b="1" dirty="0">
                <a:solidFill>
                  <a:schemeClr val="bg1">
                    <a:lumMod val="75000"/>
                  </a:schemeClr>
                </a:solidFill>
              </a:rPr>
              <a:t>Weaponization</a:t>
            </a:r>
            <a:r>
              <a:rPr lang="en-GB" dirty="0">
                <a:solidFill>
                  <a:schemeClr val="bg1">
                    <a:lumMod val="75000"/>
                  </a:schemeClr>
                </a:solidFill>
              </a:rPr>
              <a:t>. Drones can be outfitted with weapons or explosives and used to attack infrastructure, material, and personnel.</a:t>
            </a:r>
          </a:p>
          <a:p>
            <a:r>
              <a:rPr lang="en-GB" b="1" dirty="0"/>
              <a:t>Cybersecurity</a:t>
            </a:r>
            <a:r>
              <a:rPr lang="en-GB" dirty="0"/>
              <a:t>. Drones equipped with wireless communication capabilities or the ability to deliver portable hacking equipment can be used to hack into and compromise the confidentiality, integrity, or availability of Wi-Fi networks.</a:t>
            </a:r>
            <a:endParaRPr lang="en-DE" dirty="0"/>
          </a:p>
        </p:txBody>
      </p:sp>
      <p:sp>
        <p:nvSpPr>
          <p:cNvPr id="5" name="Date Placeholder 4">
            <a:extLst>
              <a:ext uri="{FF2B5EF4-FFF2-40B4-BE49-F238E27FC236}">
                <a16:creationId xmlns:a16="http://schemas.microsoft.com/office/drawing/2014/main" id="{D4CD80F7-7B1B-1BDE-255C-DF06ED3FD98F}"/>
              </a:ext>
            </a:extLst>
          </p:cNvPr>
          <p:cNvSpPr>
            <a:spLocks noGrp="1"/>
          </p:cNvSpPr>
          <p:nvPr>
            <p:ph type="dt" sz="half" idx="16"/>
          </p:nvPr>
        </p:nvSpPr>
        <p:spPr/>
        <p:txBody>
          <a:bodyPr/>
          <a:lstStyle/>
          <a:p>
            <a:pPr>
              <a:lnSpc>
                <a:spcPct val="90000"/>
              </a:lnSpc>
              <a:spcBef>
                <a:spcPts val="1000"/>
              </a:spcBef>
              <a:buFont typeface="Arial" panose="020B0604020202020204" pitchFamily="34" charset="0"/>
              <a:buNone/>
            </a:pPr>
            <a:r>
              <a:rPr lang="en-DE"/>
              <a:t>April 2024</a:t>
            </a:r>
            <a:endParaRPr lang="en-GB"/>
          </a:p>
        </p:txBody>
      </p:sp>
    </p:spTree>
    <p:extLst>
      <p:ext uri="{BB962C8B-B14F-4D97-AF65-F5344CB8AC3E}">
        <p14:creationId xmlns:p14="http://schemas.microsoft.com/office/powerpoint/2010/main" val="91364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EF7F8FC-0E24-35BC-E615-A2DA859425E2}"/>
              </a:ext>
            </a:extLst>
          </p:cNvPr>
          <p:cNvSpPr>
            <a:spLocks noGrp="1"/>
          </p:cNvSpPr>
          <p:nvPr>
            <p:ph type="ftr" sz="quarter" idx="15"/>
          </p:nvPr>
        </p:nvSpPr>
        <p:spPr/>
        <p:txBody>
          <a:bodyPr/>
          <a:lstStyle/>
          <a:p>
            <a:pPr algn="l"/>
            <a:r>
              <a:rPr lang="en-GB"/>
              <a:t>Drone Drills  |  Immediate Drone Reponse Measures</a:t>
            </a:r>
            <a:endParaRPr lang="en-GB" dirty="0"/>
          </a:p>
        </p:txBody>
      </p:sp>
      <p:sp>
        <p:nvSpPr>
          <p:cNvPr id="3" name="Date Placeholder 2">
            <a:extLst>
              <a:ext uri="{FF2B5EF4-FFF2-40B4-BE49-F238E27FC236}">
                <a16:creationId xmlns:a16="http://schemas.microsoft.com/office/drawing/2014/main" id="{6A82FD67-F722-A40A-4D0D-8E1683370DD9}"/>
              </a:ext>
            </a:extLst>
          </p:cNvPr>
          <p:cNvSpPr>
            <a:spLocks noGrp="1"/>
          </p:cNvSpPr>
          <p:nvPr>
            <p:ph type="dt" sz="half" idx="16"/>
          </p:nvPr>
        </p:nvSpPr>
        <p:spPr/>
        <p:txBody>
          <a:bodyPr/>
          <a:lstStyle/>
          <a:p>
            <a:r>
              <a:rPr lang="en-DE"/>
              <a:t>April 2024</a:t>
            </a:r>
            <a:endParaRPr lang="en-GB" dirty="0"/>
          </a:p>
        </p:txBody>
      </p:sp>
      <p:pic>
        <p:nvPicPr>
          <p:cNvPr id="5" name="Picture 4">
            <a:extLst>
              <a:ext uri="{FF2B5EF4-FFF2-40B4-BE49-F238E27FC236}">
                <a16:creationId xmlns:a16="http://schemas.microsoft.com/office/drawing/2014/main" id="{B8C2761A-2672-E3F2-FD38-C9D27CABF9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b="19264"/>
          <a:stretch/>
        </p:blipFill>
        <p:spPr>
          <a:xfrm>
            <a:off x="0" y="0"/>
            <a:ext cx="12192000" cy="6343650"/>
          </a:xfrm>
          <a:prstGeom prst="rect">
            <a:avLst/>
          </a:prstGeom>
        </p:spPr>
      </p:pic>
      <p:grpSp>
        <p:nvGrpSpPr>
          <p:cNvPr id="11" name="Group 10">
            <a:extLst>
              <a:ext uri="{FF2B5EF4-FFF2-40B4-BE49-F238E27FC236}">
                <a16:creationId xmlns:a16="http://schemas.microsoft.com/office/drawing/2014/main" id="{A2E984FE-277E-2CBC-2A3E-A41D84C0EE94}"/>
              </a:ext>
            </a:extLst>
          </p:cNvPr>
          <p:cNvGrpSpPr/>
          <p:nvPr/>
        </p:nvGrpSpPr>
        <p:grpSpPr>
          <a:xfrm>
            <a:off x="5143035" y="3199027"/>
            <a:ext cx="3112657" cy="1671225"/>
            <a:chOff x="5143035" y="3199027"/>
            <a:chExt cx="3112657" cy="1671225"/>
          </a:xfrm>
        </p:grpSpPr>
        <p:grpSp>
          <p:nvGrpSpPr>
            <p:cNvPr id="13" name="Group 12">
              <a:extLst>
                <a:ext uri="{FF2B5EF4-FFF2-40B4-BE49-F238E27FC236}">
                  <a16:creationId xmlns:a16="http://schemas.microsoft.com/office/drawing/2014/main" id="{9B247C0B-4DB5-0183-0857-3A330D461E67}"/>
                </a:ext>
              </a:extLst>
            </p:cNvPr>
            <p:cNvGrpSpPr/>
            <p:nvPr/>
          </p:nvGrpSpPr>
          <p:grpSpPr>
            <a:xfrm rot="120000">
              <a:off x="5143035" y="3199027"/>
              <a:ext cx="3112657" cy="1668139"/>
              <a:chOff x="5149270" y="2932053"/>
              <a:chExt cx="3112657" cy="1935222"/>
            </a:xfrm>
          </p:grpSpPr>
          <p:sp>
            <p:nvSpPr>
              <p:cNvPr id="10" name="Rectangle 9">
                <a:extLst>
                  <a:ext uri="{FF2B5EF4-FFF2-40B4-BE49-F238E27FC236}">
                    <a16:creationId xmlns:a16="http://schemas.microsoft.com/office/drawing/2014/main" id="{746CF7DD-E936-491C-D041-8F85802A281B}"/>
                  </a:ext>
                </a:extLst>
              </p:cNvPr>
              <p:cNvSpPr/>
              <p:nvPr/>
            </p:nvSpPr>
            <p:spPr>
              <a:xfrm>
                <a:off x="5153025" y="4410075"/>
                <a:ext cx="3105150" cy="457200"/>
              </a:xfrm>
              <a:prstGeom prst="rect">
                <a:avLst/>
              </a:prstGeom>
              <a:solidFill>
                <a:schemeClr val="bg1">
                  <a:alpha val="40000"/>
                </a:schemeClr>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 name="Trapezoid 11">
                <a:extLst>
                  <a:ext uri="{FF2B5EF4-FFF2-40B4-BE49-F238E27FC236}">
                    <a16:creationId xmlns:a16="http://schemas.microsoft.com/office/drawing/2014/main" id="{7E88B523-E1DC-3B25-6B2E-C9E3AE0ADC14}"/>
                  </a:ext>
                </a:extLst>
              </p:cNvPr>
              <p:cNvSpPr/>
              <p:nvPr/>
            </p:nvSpPr>
            <p:spPr>
              <a:xfrm>
                <a:off x="5149270" y="2932053"/>
                <a:ext cx="3112657" cy="1478021"/>
              </a:xfrm>
              <a:prstGeom prst="trapezoid">
                <a:avLst/>
              </a:prstGeom>
              <a:solidFill>
                <a:schemeClr val="bg1">
                  <a:alpha val="25098"/>
                </a:schemeClr>
              </a:solid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grpSp>
        <p:cxnSp>
          <p:nvCxnSpPr>
            <p:cNvPr id="6" name="Straight Arrow Connector 5">
              <a:extLst>
                <a:ext uri="{FF2B5EF4-FFF2-40B4-BE49-F238E27FC236}">
                  <a16:creationId xmlns:a16="http://schemas.microsoft.com/office/drawing/2014/main" id="{59B498ED-6E78-ECF0-F977-133FBA9EF8E7}"/>
                </a:ext>
              </a:extLst>
            </p:cNvPr>
            <p:cNvCxnSpPr>
              <a:cxnSpLocks/>
            </p:cNvCxnSpPr>
            <p:nvPr/>
          </p:nvCxnSpPr>
          <p:spPr>
            <a:xfrm rot="120000">
              <a:off x="5149882" y="4611440"/>
              <a:ext cx="3060000"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BB5428A-BE8C-E23B-865D-F2E3F5B9AB56}"/>
                </a:ext>
              </a:extLst>
            </p:cNvPr>
            <p:cNvSpPr txBox="1"/>
            <p:nvPr/>
          </p:nvSpPr>
          <p:spPr>
            <a:xfrm rot="120000">
              <a:off x="6321425" y="4562475"/>
              <a:ext cx="585417" cy="307777"/>
            </a:xfrm>
            <a:prstGeom prst="rect">
              <a:avLst/>
            </a:prstGeom>
            <a:noFill/>
          </p:spPr>
          <p:txBody>
            <a:bodyPr wrap="none" rtlCol="0">
              <a:spAutoFit/>
            </a:bodyPr>
            <a:lstStyle/>
            <a:p>
              <a:r>
                <a:rPr lang="en-GB" sz="1400" b="1" dirty="0">
                  <a:solidFill>
                    <a:srgbClr val="FF0000"/>
                  </a:solidFill>
                  <a:effectLst>
                    <a:glow rad="127000">
                      <a:schemeClr val="bg1"/>
                    </a:glow>
                  </a:effectLst>
                </a:rPr>
                <a:t>10cm</a:t>
              </a:r>
              <a:endParaRPr lang="en-DE" sz="1400" b="1" dirty="0">
                <a:solidFill>
                  <a:srgbClr val="FF0000"/>
                </a:solidFill>
                <a:effectLst>
                  <a:glow rad="127000">
                    <a:schemeClr val="bg1"/>
                  </a:glow>
                </a:effectLst>
              </a:endParaRPr>
            </a:p>
          </p:txBody>
        </p:sp>
      </p:grpSp>
    </p:spTree>
    <p:extLst>
      <p:ext uri="{BB962C8B-B14F-4D97-AF65-F5344CB8AC3E}">
        <p14:creationId xmlns:p14="http://schemas.microsoft.com/office/powerpoint/2010/main" val="362227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9F61C5A-D3E8-C4BE-3021-130E1CF76DC3}"/>
              </a:ext>
            </a:extLst>
          </p:cNvPr>
          <p:cNvSpPr>
            <a:spLocks noGrp="1"/>
          </p:cNvSpPr>
          <p:nvPr>
            <p:ph type="ftr" sz="quarter" idx="15"/>
          </p:nvPr>
        </p:nvSpPr>
        <p:spPr/>
        <p:txBody>
          <a:bodyPr/>
          <a:lstStyle/>
          <a:p>
            <a:pPr algn="l"/>
            <a:r>
              <a:rPr lang="en-GB"/>
              <a:t>Drone Drills  |  Immediate Drone Reponse Measures</a:t>
            </a:r>
            <a:endParaRPr lang="en-GB" dirty="0"/>
          </a:p>
        </p:txBody>
      </p:sp>
      <p:sp>
        <p:nvSpPr>
          <p:cNvPr id="3" name="Date Placeholder 2">
            <a:extLst>
              <a:ext uri="{FF2B5EF4-FFF2-40B4-BE49-F238E27FC236}">
                <a16:creationId xmlns:a16="http://schemas.microsoft.com/office/drawing/2014/main" id="{83D35D9C-9715-9DDD-468E-286B45810001}"/>
              </a:ext>
            </a:extLst>
          </p:cNvPr>
          <p:cNvSpPr>
            <a:spLocks noGrp="1"/>
          </p:cNvSpPr>
          <p:nvPr>
            <p:ph type="dt" sz="half" idx="16"/>
          </p:nvPr>
        </p:nvSpPr>
        <p:spPr/>
        <p:txBody>
          <a:bodyPr/>
          <a:lstStyle/>
          <a:p>
            <a:r>
              <a:rPr lang="en-DE"/>
              <a:t>April 2024</a:t>
            </a:r>
            <a:endParaRPr lang="en-GB" dirty="0"/>
          </a:p>
        </p:txBody>
      </p:sp>
      <p:pic>
        <p:nvPicPr>
          <p:cNvPr id="5" name="Picture 4">
            <a:extLst>
              <a:ext uri="{FF2B5EF4-FFF2-40B4-BE49-F238E27FC236}">
                <a16:creationId xmlns:a16="http://schemas.microsoft.com/office/drawing/2014/main" id="{0FFB2223-B45F-42A8-AB13-F4EE24B653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3389"/>
          <a:stretch/>
        </p:blipFill>
        <p:spPr>
          <a:xfrm>
            <a:off x="0" y="1"/>
            <a:ext cx="12192000" cy="6324600"/>
          </a:xfrm>
          <a:prstGeom prst="rect">
            <a:avLst/>
          </a:prstGeom>
        </p:spPr>
      </p:pic>
      <p:pic>
        <p:nvPicPr>
          <p:cNvPr id="7" name="Picture 6">
            <a:extLst>
              <a:ext uri="{FF2B5EF4-FFF2-40B4-BE49-F238E27FC236}">
                <a16:creationId xmlns:a16="http://schemas.microsoft.com/office/drawing/2014/main" id="{57C3F573-8B48-D394-9E3E-2B88F82EE44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24325" y="1698840"/>
            <a:ext cx="7164599" cy="43590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4111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BD580-15B9-D81A-45C5-8F119A0327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C3D931-8E3A-CB1F-623A-27775EFF26C8}"/>
              </a:ext>
            </a:extLst>
          </p:cNvPr>
          <p:cNvSpPr>
            <a:spLocks noGrp="1"/>
          </p:cNvSpPr>
          <p:nvPr>
            <p:ph type="title"/>
          </p:nvPr>
        </p:nvSpPr>
        <p:spPr/>
        <p:txBody>
          <a:bodyPr/>
          <a:lstStyle/>
          <a:p>
            <a:r>
              <a:rPr lang="en-GB" dirty="0"/>
              <a:t>Mitigate Drone Cyber Threats</a:t>
            </a:r>
            <a:endParaRPr lang="en-DE" dirty="0"/>
          </a:p>
        </p:txBody>
      </p:sp>
      <p:sp>
        <p:nvSpPr>
          <p:cNvPr id="4" name="Footer Placeholder 3">
            <a:extLst>
              <a:ext uri="{FF2B5EF4-FFF2-40B4-BE49-F238E27FC236}">
                <a16:creationId xmlns:a16="http://schemas.microsoft.com/office/drawing/2014/main" id="{0EB6EC27-617F-DB5F-5B64-67AE9B21DB56}"/>
              </a:ext>
            </a:extLst>
          </p:cNvPr>
          <p:cNvSpPr>
            <a:spLocks noGrp="1"/>
          </p:cNvSpPr>
          <p:nvPr>
            <p:ph type="ftr" sz="quarter" idx="15"/>
          </p:nvPr>
        </p:nvSpPr>
        <p:spPr/>
        <p:txBody>
          <a:bodyPr/>
          <a:lstStyle/>
          <a:p>
            <a:pPr algn="l"/>
            <a:r>
              <a:rPr lang="en-GB"/>
              <a:t>Drone Drills  |  Immediate Drone Reponse Measures</a:t>
            </a:r>
            <a:endParaRPr lang="en-GB" dirty="0"/>
          </a:p>
        </p:txBody>
      </p:sp>
      <p:sp>
        <p:nvSpPr>
          <p:cNvPr id="5" name="Date Placeholder 4">
            <a:extLst>
              <a:ext uri="{FF2B5EF4-FFF2-40B4-BE49-F238E27FC236}">
                <a16:creationId xmlns:a16="http://schemas.microsoft.com/office/drawing/2014/main" id="{4C9D8E80-1434-C1AD-175F-B45616F4CF99}"/>
              </a:ext>
            </a:extLst>
          </p:cNvPr>
          <p:cNvSpPr>
            <a:spLocks noGrp="1"/>
          </p:cNvSpPr>
          <p:nvPr>
            <p:ph type="dt" sz="half" idx="16"/>
          </p:nvPr>
        </p:nvSpPr>
        <p:spPr/>
        <p:txBody>
          <a:bodyPr/>
          <a:lstStyle/>
          <a:p>
            <a:r>
              <a:rPr lang="en-DE"/>
              <a:t>April 2024</a:t>
            </a:r>
            <a:endParaRPr lang="en-GB" dirty="0"/>
          </a:p>
        </p:txBody>
      </p:sp>
      <p:sp>
        <p:nvSpPr>
          <p:cNvPr id="3" name="Content Placeholder 2">
            <a:extLst>
              <a:ext uri="{FF2B5EF4-FFF2-40B4-BE49-F238E27FC236}">
                <a16:creationId xmlns:a16="http://schemas.microsoft.com/office/drawing/2014/main" id="{5FE57FFB-AC70-8D7A-B0A7-8A95036AB95D}"/>
              </a:ext>
            </a:extLst>
          </p:cNvPr>
          <p:cNvSpPr>
            <a:spLocks noGrp="1"/>
          </p:cNvSpPr>
          <p:nvPr>
            <p:ph sz="quarter" idx="13"/>
          </p:nvPr>
        </p:nvSpPr>
        <p:spPr>
          <a:xfrm>
            <a:off x="1262559" y="1734206"/>
            <a:ext cx="5652592" cy="4227682"/>
          </a:xfrm>
          <a:solidFill>
            <a:schemeClr val="bg1"/>
          </a:solidFill>
        </p:spPr>
        <p:txBody>
          <a:bodyPr>
            <a:normAutofit lnSpcReduction="10000"/>
          </a:bodyPr>
          <a:lstStyle/>
          <a:p>
            <a:r>
              <a:rPr lang="en-GB" b="1" dirty="0"/>
              <a:t>Immediate Measures (Drone Alarm)</a:t>
            </a:r>
          </a:p>
          <a:p>
            <a:pPr marL="342900" indent="-342900">
              <a:buFont typeface="Wingdings" panose="05000000000000000000" pitchFamily="2" charset="2"/>
              <a:buChar char="§"/>
            </a:pPr>
            <a:r>
              <a:rPr lang="en-GB" spc="-50" dirty="0"/>
              <a:t>Check your Wi-Fi connection</a:t>
            </a:r>
          </a:p>
          <a:p>
            <a:pPr marL="342900" indent="-342900">
              <a:buFont typeface="Wingdings" panose="05000000000000000000" pitchFamily="2" charset="2"/>
              <a:buChar char="§"/>
            </a:pPr>
            <a:r>
              <a:rPr lang="en-GB" spc="-50" dirty="0"/>
              <a:t>If in doubt, turn off your Wi-Fi</a:t>
            </a:r>
          </a:p>
          <a:p>
            <a:endParaRPr lang="en-GB" dirty="0"/>
          </a:p>
          <a:p>
            <a:r>
              <a:rPr lang="en-GB" b="1" dirty="0"/>
              <a:t>Post Incident Measures</a:t>
            </a:r>
          </a:p>
          <a:p>
            <a:pPr marL="342900" indent="-342900">
              <a:buFont typeface="Wingdings" panose="05000000000000000000" pitchFamily="2" charset="2"/>
              <a:buChar char="§"/>
            </a:pPr>
            <a:r>
              <a:rPr lang="en-GB" dirty="0"/>
              <a:t>Check if a drone has landed or left something behind</a:t>
            </a:r>
          </a:p>
          <a:p>
            <a:endParaRPr lang="en-GB" dirty="0"/>
          </a:p>
          <a:p>
            <a:r>
              <a:rPr lang="en-GB" b="1" dirty="0"/>
              <a:t>Preparatory Measures</a:t>
            </a:r>
          </a:p>
          <a:p>
            <a:pPr marL="342900" indent="-342900">
              <a:buFont typeface="Wingdings" panose="05000000000000000000" pitchFamily="2" charset="2"/>
              <a:buChar char="§"/>
            </a:pPr>
            <a:r>
              <a:rPr lang="en-GB" spc="-50" dirty="0"/>
              <a:t>Clean your Wi-Fi list routinely</a:t>
            </a:r>
          </a:p>
          <a:p>
            <a:pPr marL="342900" indent="-342900">
              <a:buFont typeface="Wingdings" panose="05000000000000000000" pitchFamily="2" charset="2"/>
              <a:buChar char="§"/>
            </a:pPr>
            <a:r>
              <a:rPr lang="en-GB" spc="-50" dirty="0"/>
              <a:t>Configure your mobile devices properly</a:t>
            </a:r>
          </a:p>
        </p:txBody>
      </p:sp>
      <p:pic>
        <p:nvPicPr>
          <p:cNvPr id="1026" name="Picture 2" descr="Connect to Wi-Fi - Apple Support">
            <a:extLst>
              <a:ext uri="{FF2B5EF4-FFF2-40B4-BE49-F238E27FC236}">
                <a16:creationId xmlns:a16="http://schemas.microsoft.com/office/drawing/2014/main" id="{0FE6F436-3800-6DD4-B659-2258851DF91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39000" y="171450"/>
            <a:ext cx="4953000" cy="618409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613D678-DB83-B9C4-AD0A-E36620CBA989}"/>
              </a:ext>
            </a:extLst>
          </p:cNvPr>
          <p:cNvSpPr txBox="1"/>
          <p:nvPr/>
        </p:nvSpPr>
        <p:spPr>
          <a:xfrm rot="16200000">
            <a:off x="5433250" y="4236482"/>
            <a:ext cx="3611501" cy="369332"/>
          </a:xfrm>
          <a:prstGeom prst="rect">
            <a:avLst/>
          </a:prstGeom>
          <a:noFill/>
        </p:spPr>
        <p:txBody>
          <a:bodyPr wrap="none" rtlCol="0">
            <a:spAutoFit/>
          </a:bodyPr>
          <a:lstStyle/>
          <a:p>
            <a:r>
              <a:rPr lang="en-GB" b="1" dirty="0">
                <a:solidFill>
                  <a:srgbClr val="FF0000"/>
                </a:solidFill>
              </a:rPr>
              <a:t>Image: Vulnerable standard settings</a:t>
            </a:r>
            <a:endParaRPr lang="en-DE" b="1" dirty="0">
              <a:solidFill>
                <a:srgbClr val="FF0000"/>
              </a:solidFill>
            </a:endParaRPr>
          </a:p>
        </p:txBody>
      </p:sp>
      <p:sp>
        <p:nvSpPr>
          <p:cNvPr id="10" name="Oval 9">
            <a:extLst>
              <a:ext uri="{FF2B5EF4-FFF2-40B4-BE49-F238E27FC236}">
                <a16:creationId xmlns:a16="http://schemas.microsoft.com/office/drawing/2014/main" id="{E5699962-DE6D-D0D8-201E-35455088D5A9}"/>
              </a:ext>
            </a:extLst>
          </p:cNvPr>
          <p:cNvSpPr/>
          <p:nvPr/>
        </p:nvSpPr>
        <p:spPr>
          <a:xfrm>
            <a:off x="10502958" y="2204547"/>
            <a:ext cx="369333" cy="376728"/>
          </a:xfrm>
          <a:prstGeom prst="ellipse">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 name="Rectangle: Rounded Corners 11">
            <a:extLst>
              <a:ext uri="{FF2B5EF4-FFF2-40B4-BE49-F238E27FC236}">
                <a16:creationId xmlns:a16="http://schemas.microsoft.com/office/drawing/2014/main" id="{F9D268BA-1545-D9FA-0726-7254ED85C7B5}"/>
              </a:ext>
            </a:extLst>
          </p:cNvPr>
          <p:cNvSpPr/>
          <p:nvPr/>
        </p:nvSpPr>
        <p:spPr>
          <a:xfrm>
            <a:off x="7853527" y="5067300"/>
            <a:ext cx="3738398" cy="1140549"/>
          </a:xfrm>
          <a:prstGeom prst="roundRect">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241248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A7EE1-FB18-7C1F-B407-5DE533C7209A}"/>
            </a:ext>
          </a:extLst>
        </p:cNvPr>
        <p:cNvGrpSpPr/>
        <p:nvPr/>
      </p:nvGrpSpPr>
      <p:grpSpPr>
        <a:xfrm>
          <a:off x="0" y="0"/>
          <a:ext cx="0" cy="0"/>
          <a:chOff x="0" y="0"/>
          <a:chExt cx="0" cy="0"/>
        </a:xfrm>
      </p:grpSpPr>
      <p:sp>
        <p:nvSpPr>
          <p:cNvPr id="42" name="Title 41">
            <a:extLst>
              <a:ext uri="{FF2B5EF4-FFF2-40B4-BE49-F238E27FC236}">
                <a16:creationId xmlns:a16="http://schemas.microsoft.com/office/drawing/2014/main" id="{331CE117-D311-F468-24EE-3F9F3D8E736A}"/>
              </a:ext>
            </a:extLst>
          </p:cNvPr>
          <p:cNvSpPr>
            <a:spLocks noGrp="1"/>
          </p:cNvSpPr>
          <p:nvPr>
            <p:ph type="title"/>
          </p:nvPr>
        </p:nvSpPr>
        <p:spPr/>
        <p:txBody>
          <a:bodyPr/>
          <a:lstStyle/>
          <a:p>
            <a:r>
              <a:rPr lang="en-GB" dirty="0"/>
              <a:t>Drone Threats</a:t>
            </a:r>
            <a:endParaRPr lang="en-DE" dirty="0"/>
          </a:p>
        </p:txBody>
      </p:sp>
      <p:sp>
        <p:nvSpPr>
          <p:cNvPr id="43" name="Content Placeholder 42">
            <a:extLst>
              <a:ext uri="{FF2B5EF4-FFF2-40B4-BE49-F238E27FC236}">
                <a16:creationId xmlns:a16="http://schemas.microsoft.com/office/drawing/2014/main" id="{BB59C43B-6750-97DE-5195-8F619D8FD72F}"/>
              </a:ext>
            </a:extLst>
          </p:cNvPr>
          <p:cNvSpPr>
            <a:spLocks noGrp="1"/>
          </p:cNvSpPr>
          <p:nvPr>
            <p:ph sz="quarter" idx="13"/>
          </p:nvPr>
        </p:nvSpPr>
        <p:spPr/>
        <p:txBody>
          <a:bodyPr>
            <a:normAutofit/>
          </a:bodyPr>
          <a:lstStyle/>
          <a:p>
            <a:r>
              <a:rPr lang="en-GB" b="1" dirty="0"/>
              <a:t>Privacy and Security Violations</a:t>
            </a:r>
            <a:r>
              <a:rPr lang="en-GB" dirty="0"/>
              <a:t>. Drones equipped with cameras can be used to spy on individuals and organizations without their knowledge or consent.</a:t>
            </a:r>
          </a:p>
          <a:p>
            <a:r>
              <a:rPr lang="en-GB" b="1" dirty="0"/>
              <a:t>Weaponization</a:t>
            </a:r>
            <a:r>
              <a:rPr lang="en-GB" dirty="0"/>
              <a:t>. Drones can be outfitted with weapons or explosives and used to attack infrastructure, material, and personnel.</a:t>
            </a:r>
          </a:p>
          <a:p>
            <a:r>
              <a:rPr lang="en-GB" b="1" dirty="0"/>
              <a:t>Cybersecurity</a:t>
            </a:r>
            <a:r>
              <a:rPr lang="en-GB" dirty="0"/>
              <a:t>. Drones equipped with wireless communication capabilities or the ability to deliver portable hacking equipment can be used to hack into and compromise the confidentiality, integrity, or availability of Wi-Fi networks.</a:t>
            </a:r>
            <a:endParaRPr lang="en-DE" dirty="0"/>
          </a:p>
        </p:txBody>
      </p:sp>
      <p:sp>
        <p:nvSpPr>
          <p:cNvPr id="5" name="Date Placeholder 4">
            <a:extLst>
              <a:ext uri="{FF2B5EF4-FFF2-40B4-BE49-F238E27FC236}">
                <a16:creationId xmlns:a16="http://schemas.microsoft.com/office/drawing/2014/main" id="{826356A3-B7AD-4098-BFC6-F30B1EA46CAE}"/>
              </a:ext>
            </a:extLst>
          </p:cNvPr>
          <p:cNvSpPr>
            <a:spLocks noGrp="1"/>
          </p:cNvSpPr>
          <p:nvPr>
            <p:ph type="dt" sz="half" idx="16"/>
          </p:nvPr>
        </p:nvSpPr>
        <p:spPr/>
        <p:txBody>
          <a:bodyPr/>
          <a:lstStyle/>
          <a:p>
            <a:pPr>
              <a:lnSpc>
                <a:spcPct val="90000"/>
              </a:lnSpc>
              <a:spcBef>
                <a:spcPts val="1000"/>
              </a:spcBef>
              <a:buFont typeface="Arial" panose="020B0604020202020204" pitchFamily="34" charset="0"/>
              <a:buNone/>
            </a:pPr>
            <a:r>
              <a:rPr lang="en-DE"/>
              <a:t>April 2024</a:t>
            </a:r>
            <a:endParaRPr lang="en-GB"/>
          </a:p>
        </p:txBody>
      </p:sp>
    </p:spTree>
    <p:extLst>
      <p:ext uri="{BB962C8B-B14F-4D97-AF65-F5344CB8AC3E}">
        <p14:creationId xmlns:p14="http://schemas.microsoft.com/office/powerpoint/2010/main" val="290685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BEED14-523E-B4BE-63BA-ADBFF019AF4D}"/>
            </a:ext>
          </a:extLst>
        </p:cNvPr>
        <p:cNvGrpSpPr/>
        <p:nvPr/>
      </p:nvGrpSpPr>
      <p:grpSpPr>
        <a:xfrm>
          <a:off x="0" y="0"/>
          <a:ext cx="0" cy="0"/>
          <a:chOff x="0" y="0"/>
          <a:chExt cx="0" cy="0"/>
        </a:xfrm>
      </p:grpSpPr>
      <p:sp>
        <p:nvSpPr>
          <p:cNvPr id="42" name="Title 41">
            <a:extLst>
              <a:ext uri="{FF2B5EF4-FFF2-40B4-BE49-F238E27FC236}">
                <a16:creationId xmlns:a16="http://schemas.microsoft.com/office/drawing/2014/main" id="{9430502A-DE89-484C-6137-2564F9914ADD}"/>
              </a:ext>
            </a:extLst>
          </p:cNvPr>
          <p:cNvSpPr>
            <a:spLocks noGrp="1"/>
          </p:cNvSpPr>
          <p:nvPr>
            <p:ph type="title"/>
          </p:nvPr>
        </p:nvSpPr>
        <p:spPr/>
        <p:txBody>
          <a:bodyPr/>
          <a:lstStyle/>
          <a:p>
            <a:r>
              <a:rPr lang="en-GB" dirty="0">
                <a:solidFill>
                  <a:schemeClr val="bg1">
                    <a:lumMod val="85000"/>
                  </a:schemeClr>
                </a:solidFill>
              </a:rPr>
              <a:t>Drone Threats</a:t>
            </a:r>
            <a:endParaRPr lang="en-DE" dirty="0">
              <a:solidFill>
                <a:schemeClr val="bg1">
                  <a:lumMod val="85000"/>
                </a:schemeClr>
              </a:solidFill>
            </a:endParaRPr>
          </a:p>
        </p:txBody>
      </p:sp>
      <p:sp>
        <p:nvSpPr>
          <p:cNvPr id="43" name="Content Placeholder 42">
            <a:extLst>
              <a:ext uri="{FF2B5EF4-FFF2-40B4-BE49-F238E27FC236}">
                <a16:creationId xmlns:a16="http://schemas.microsoft.com/office/drawing/2014/main" id="{EC311412-37AC-11A9-286E-040F9561AF8A}"/>
              </a:ext>
            </a:extLst>
          </p:cNvPr>
          <p:cNvSpPr>
            <a:spLocks noGrp="1"/>
          </p:cNvSpPr>
          <p:nvPr>
            <p:ph sz="quarter" idx="13"/>
          </p:nvPr>
        </p:nvSpPr>
        <p:spPr/>
        <p:txBody>
          <a:bodyPr>
            <a:normAutofit/>
          </a:bodyPr>
          <a:lstStyle/>
          <a:p>
            <a:r>
              <a:rPr lang="en-GB" b="1" dirty="0">
                <a:solidFill>
                  <a:schemeClr val="bg1">
                    <a:lumMod val="85000"/>
                  </a:schemeClr>
                </a:solidFill>
              </a:rPr>
              <a:t>Privacy and Security Violations</a:t>
            </a:r>
            <a:r>
              <a:rPr lang="en-GB" dirty="0">
                <a:solidFill>
                  <a:schemeClr val="bg1">
                    <a:lumMod val="85000"/>
                  </a:schemeClr>
                </a:solidFill>
              </a:rPr>
              <a:t>. Drones equipped with cameras can be used to spy on individuals and organizations without their knowledge or consent.</a:t>
            </a:r>
          </a:p>
          <a:p>
            <a:r>
              <a:rPr lang="en-GB" b="1" dirty="0">
                <a:solidFill>
                  <a:schemeClr val="bg1">
                    <a:lumMod val="85000"/>
                  </a:schemeClr>
                </a:solidFill>
              </a:rPr>
              <a:t>Weaponization</a:t>
            </a:r>
            <a:r>
              <a:rPr lang="en-GB" dirty="0">
                <a:solidFill>
                  <a:schemeClr val="bg1">
                    <a:lumMod val="85000"/>
                  </a:schemeClr>
                </a:solidFill>
              </a:rPr>
              <a:t>. Drones can be outfitted with weapons or explosives and used to attack infrastructure, material, and personnel.</a:t>
            </a:r>
          </a:p>
          <a:p>
            <a:r>
              <a:rPr lang="en-GB" b="1" dirty="0">
                <a:solidFill>
                  <a:schemeClr val="bg1">
                    <a:lumMod val="85000"/>
                  </a:schemeClr>
                </a:solidFill>
              </a:rPr>
              <a:t>Cybersecurity</a:t>
            </a:r>
            <a:r>
              <a:rPr lang="en-GB" dirty="0">
                <a:solidFill>
                  <a:schemeClr val="bg1">
                    <a:lumMod val="85000"/>
                  </a:schemeClr>
                </a:solidFill>
              </a:rPr>
              <a:t>. Drones equipped with wireless communication capabilities or the ability to deliver portable hacking equipment can be used to hack into and compromise the confidentiality, integrity, or availability of Wi-Fi networks.</a:t>
            </a:r>
            <a:endParaRPr lang="en-DE" dirty="0">
              <a:solidFill>
                <a:schemeClr val="bg1">
                  <a:lumMod val="85000"/>
                </a:schemeClr>
              </a:solidFill>
            </a:endParaRPr>
          </a:p>
        </p:txBody>
      </p:sp>
      <p:sp>
        <p:nvSpPr>
          <p:cNvPr id="5" name="Date Placeholder 4">
            <a:extLst>
              <a:ext uri="{FF2B5EF4-FFF2-40B4-BE49-F238E27FC236}">
                <a16:creationId xmlns:a16="http://schemas.microsoft.com/office/drawing/2014/main" id="{C8741E4F-2786-AC27-A1BB-7CA83F9FFFE8}"/>
              </a:ext>
            </a:extLst>
          </p:cNvPr>
          <p:cNvSpPr>
            <a:spLocks noGrp="1"/>
          </p:cNvSpPr>
          <p:nvPr>
            <p:ph type="dt" sz="half" idx="16"/>
          </p:nvPr>
        </p:nvSpPr>
        <p:spPr/>
        <p:txBody>
          <a:bodyPr/>
          <a:lstStyle/>
          <a:p>
            <a:pPr>
              <a:lnSpc>
                <a:spcPct val="90000"/>
              </a:lnSpc>
              <a:spcBef>
                <a:spcPts val="1000"/>
              </a:spcBef>
              <a:buFont typeface="Arial" panose="020B0604020202020204" pitchFamily="34" charset="0"/>
              <a:buNone/>
            </a:pPr>
            <a:r>
              <a:rPr lang="en-DE"/>
              <a:t>April 2024</a:t>
            </a:r>
            <a:endParaRPr lang="en-GB"/>
          </a:p>
        </p:txBody>
      </p:sp>
      <p:sp>
        <p:nvSpPr>
          <p:cNvPr id="2" name="TextBox 1">
            <a:extLst>
              <a:ext uri="{FF2B5EF4-FFF2-40B4-BE49-F238E27FC236}">
                <a16:creationId xmlns:a16="http://schemas.microsoft.com/office/drawing/2014/main" id="{DC477E8B-31D3-CB6C-D904-82000049AA91}"/>
              </a:ext>
            </a:extLst>
          </p:cNvPr>
          <p:cNvSpPr txBox="1"/>
          <p:nvPr/>
        </p:nvSpPr>
        <p:spPr>
          <a:xfrm rot="20996665">
            <a:off x="1580361" y="965259"/>
            <a:ext cx="8817349" cy="4524315"/>
          </a:xfrm>
          <a:prstGeom prst="rect">
            <a:avLst/>
          </a:prstGeom>
          <a:noFill/>
        </p:spPr>
        <p:txBody>
          <a:bodyPr wrap="none" rtlCol="0">
            <a:spAutoFit/>
          </a:bodyPr>
          <a:lstStyle/>
          <a:p>
            <a:pPr algn="ctr"/>
            <a:r>
              <a:rPr lang="en-GB" sz="8000" b="1" dirty="0">
                <a:solidFill>
                  <a:srgbClr val="1E5B88"/>
                </a:solidFill>
                <a:effectLst>
                  <a:glow rad="127000">
                    <a:schemeClr val="bg1"/>
                  </a:glow>
                </a:effectLst>
              </a:rPr>
              <a:t>Run a drill!</a:t>
            </a:r>
          </a:p>
          <a:p>
            <a:pPr algn="ctr"/>
            <a:endParaRPr lang="en-GB" sz="3200" b="1" dirty="0">
              <a:solidFill>
                <a:srgbClr val="1E5B88"/>
              </a:solidFill>
              <a:effectLst>
                <a:glow rad="127000">
                  <a:schemeClr val="bg1"/>
                </a:glow>
              </a:effectLst>
            </a:endParaRPr>
          </a:p>
          <a:p>
            <a:pPr algn="ctr"/>
            <a:r>
              <a:rPr lang="en-GB" sz="3600" b="1" i="1" dirty="0">
                <a:solidFill>
                  <a:srgbClr val="1E5B88"/>
                </a:solidFill>
                <a:effectLst>
                  <a:glow rad="127000">
                    <a:schemeClr val="bg1"/>
                  </a:glow>
                </a:effectLst>
              </a:rPr>
              <a:t>You don’t have to have a flying object</a:t>
            </a:r>
          </a:p>
          <a:p>
            <a:pPr algn="ctr"/>
            <a:r>
              <a:rPr lang="en-GB" sz="3600" b="1" i="1" dirty="0">
                <a:solidFill>
                  <a:srgbClr val="1E5B88"/>
                </a:solidFill>
                <a:effectLst>
                  <a:glow rad="127000">
                    <a:schemeClr val="bg1"/>
                  </a:glow>
                </a:effectLst>
              </a:rPr>
              <a:t>to run a drill any more than you have to have</a:t>
            </a:r>
          </a:p>
          <a:p>
            <a:pPr algn="ctr"/>
            <a:r>
              <a:rPr lang="en-GB" sz="3600" b="1" i="1" dirty="0">
                <a:solidFill>
                  <a:srgbClr val="1E5B88"/>
                </a:solidFill>
                <a:effectLst>
                  <a:glow rad="127000">
                    <a:schemeClr val="bg1"/>
                  </a:glow>
                </a:effectLst>
              </a:rPr>
              <a:t>a fire to have a fire drill.</a:t>
            </a:r>
          </a:p>
          <a:p>
            <a:pPr algn="ctr"/>
            <a:endParaRPr lang="en-GB" sz="3200" b="1" dirty="0">
              <a:solidFill>
                <a:srgbClr val="1E5B88"/>
              </a:solidFill>
              <a:effectLst>
                <a:glow rad="127000">
                  <a:schemeClr val="bg1"/>
                </a:glow>
              </a:effectLst>
            </a:endParaRPr>
          </a:p>
          <a:p>
            <a:pPr algn="ctr"/>
            <a:r>
              <a:rPr lang="en-GB" dirty="0">
                <a:solidFill>
                  <a:srgbClr val="1E5B88"/>
                </a:solidFill>
                <a:effectLst>
                  <a:glow rad="127000">
                    <a:schemeClr val="bg1"/>
                  </a:glow>
                </a:effectLst>
              </a:rPr>
              <a:t>Richard Lusk, Director, UAS Research </a:t>
            </a:r>
            <a:r>
              <a:rPr lang="en-GB" dirty="0" err="1">
                <a:solidFill>
                  <a:srgbClr val="1E5B88"/>
                </a:solidFill>
                <a:effectLst>
                  <a:glow rad="127000">
                    <a:schemeClr val="bg1"/>
                  </a:glow>
                </a:effectLst>
              </a:rPr>
              <a:t>Center</a:t>
            </a:r>
            <a:r>
              <a:rPr lang="en-GB" dirty="0">
                <a:solidFill>
                  <a:srgbClr val="1E5B88"/>
                </a:solidFill>
                <a:effectLst>
                  <a:glow rad="127000">
                    <a:schemeClr val="bg1"/>
                  </a:glow>
                </a:effectLst>
              </a:rPr>
              <a:t>,</a:t>
            </a:r>
          </a:p>
          <a:p>
            <a:pPr algn="ctr"/>
            <a:r>
              <a:rPr lang="en-GB" dirty="0">
                <a:solidFill>
                  <a:srgbClr val="1E5B88"/>
                </a:solidFill>
                <a:effectLst>
                  <a:glow rad="127000">
                    <a:schemeClr val="bg1"/>
                  </a:glow>
                </a:effectLst>
              </a:rPr>
              <a:t>Oak Ridge National Laboratory</a:t>
            </a:r>
            <a:endParaRPr lang="en-DE" dirty="0">
              <a:solidFill>
                <a:srgbClr val="1E5B88"/>
              </a:solidFill>
              <a:effectLst>
                <a:glow rad="127000">
                  <a:schemeClr val="bg1"/>
                </a:glow>
              </a:effectLst>
            </a:endParaRPr>
          </a:p>
        </p:txBody>
      </p:sp>
    </p:spTree>
    <p:extLst>
      <p:ext uri="{BB962C8B-B14F-4D97-AF65-F5344CB8AC3E}">
        <p14:creationId xmlns:p14="http://schemas.microsoft.com/office/powerpoint/2010/main" val="346311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B1E8E-D270-8D34-F7BF-9B59CC801E98}"/>
              </a:ext>
            </a:extLst>
          </p:cNvPr>
          <p:cNvSpPr>
            <a:spLocks noGrp="1"/>
          </p:cNvSpPr>
          <p:nvPr>
            <p:ph type="title"/>
          </p:nvPr>
        </p:nvSpPr>
        <p:spPr>
          <a:xfrm>
            <a:off x="4714874" y="961696"/>
            <a:ext cx="4905376" cy="500391"/>
          </a:xfrm>
        </p:spPr>
        <p:txBody>
          <a:bodyPr/>
          <a:lstStyle/>
          <a:p>
            <a:r>
              <a:rPr lang="en-GB" dirty="0"/>
              <a:t>Content</a:t>
            </a:r>
            <a:endParaRPr lang="en-DE" dirty="0"/>
          </a:p>
        </p:txBody>
      </p:sp>
      <p:sp>
        <p:nvSpPr>
          <p:cNvPr id="3" name="Content Placeholder 2">
            <a:extLst>
              <a:ext uri="{FF2B5EF4-FFF2-40B4-BE49-F238E27FC236}">
                <a16:creationId xmlns:a16="http://schemas.microsoft.com/office/drawing/2014/main" id="{852E71FD-1598-312B-D81E-929D1A0DC725}"/>
              </a:ext>
            </a:extLst>
          </p:cNvPr>
          <p:cNvSpPr>
            <a:spLocks noGrp="1"/>
          </p:cNvSpPr>
          <p:nvPr>
            <p:ph sz="quarter" idx="13"/>
          </p:nvPr>
        </p:nvSpPr>
        <p:spPr>
          <a:xfrm>
            <a:off x="4714873" y="1734207"/>
            <a:ext cx="5257801" cy="3831020"/>
          </a:xfrm>
        </p:spPr>
        <p:txBody>
          <a:bodyPr/>
          <a:lstStyle/>
          <a:p>
            <a:pPr marL="342900" indent="-342900">
              <a:spcAft>
                <a:spcPts val="1200"/>
              </a:spcAft>
              <a:buFont typeface="Wingdings" panose="05000000000000000000" pitchFamily="2" charset="2"/>
              <a:buChar char="§"/>
            </a:pPr>
            <a:r>
              <a:rPr lang="en-GB" spc="-50" dirty="0"/>
              <a:t>Comprehensible background information for a non-expert audience</a:t>
            </a:r>
          </a:p>
          <a:p>
            <a:pPr marL="342900" indent="-342900">
              <a:spcAft>
                <a:spcPts val="1200"/>
              </a:spcAft>
              <a:buFont typeface="Wingdings" panose="05000000000000000000" pitchFamily="2" charset="2"/>
              <a:buChar char="§"/>
            </a:pPr>
            <a:r>
              <a:rPr lang="en-DE" spc="-50" dirty="0"/>
              <a:t>Easy-to-implement measures</a:t>
            </a:r>
            <a:endParaRPr lang="en-GB" spc="-50" dirty="0"/>
          </a:p>
          <a:p>
            <a:pPr marL="342900" indent="-342900">
              <a:spcBef>
                <a:spcPts val="600"/>
              </a:spcBef>
              <a:spcAft>
                <a:spcPts val="1200"/>
              </a:spcAft>
              <a:buFont typeface="Wingdings" panose="05000000000000000000" pitchFamily="2" charset="2"/>
              <a:buChar char="§"/>
            </a:pPr>
            <a:r>
              <a:rPr lang="en-GB" spc="-50" dirty="0"/>
              <a:t>Customizable templates for download</a:t>
            </a:r>
          </a:p>
          <a:p>
            <a:pPr marL="800100" lvl="1" indent="-342900">
              <a:buFont typeface="Wingdings" panose="05000000000000000000" pitchFamily="2" charset="2"/>
              <a:buChar char="§"/>
            </a:pPr>
            <a:r>
              <a:rPr lang="en-GB" spc="-50" dirty="0"/>
              <a:t>Warning &amp; information posters</a:t>
            </a:r>
            <a:br>
              <a:rPr lang="en-GB" spc="-50" dirty="0"/>
            </a:br>
            <a:r>
              <a:rPr lang="en-GB" spc="-50" dirty="0"/>
              <a:t>similar to fire and first aid</a:t>
            </a:r>
          </a:p>
          <a:p>
            <a:pPr marL="800100" lvl="1" indent="-342900">
              <a:buFont typeface="Wingdings" panose="05000000000000000000" pitchFamily="2" charset="2"/>
              <a:buChar char="§"/>
            </a:pPr>
            <a:r>
              <a:rPr lang="en-GB" spc="-50" dirty="0"/>
              <a:t>Drone sighting report sheet</a:t>
            </a:r>
          </a:p>
          <a:p>
            <a:pPr marL="800100" lvl="1" indent="-342900">
              <a:buFont typeface="Wingdings" panose="05000000000000000000" pitchFamily="2" charset="2"/>
              <a:buChar char="§"/>
            </a:pPr>
            <a:r>
              <a:rPr lang="en-GB" spc="-50" dirty="0"/>
              <a:t>Drone incident after action report</a:t>
            </a:r>
          </a:p>
          <a:p>
            <a:pPr marL="800100" lvl="1" indent="-342900">
              <a:buFont typeface="Wingdings" panose="05000000000000000000" pitchFamily="2" charset="2"/>
              <a:buChar char="§"/>
            </a:pPr>
            <a:r>
              <a:rPr lang="en-GB" spc="-50" dirty="0"/>
              <a:t>Drone drill guidelines</a:t>
            </a:r>
          </a:p>
          <a:p>
            <a:pPr marL="800100" lvl="1" indent="-342900">
              <a:buFont typeface="Wingdings" panose="05000000000000000000" pitchFamily="2" charset="2"/>
              <a:buChar char="§"/>
            </a:pPr>
            <a:endParaRPr lang="en-GB" spc="-50" dirty="0"/>
          </a:p>
          <a:p>
            <a:pPr marL="800100" lvl="1" indent="-342900">
              <a:buFont typeface="Wingdings" panose="05000000000000000000" pitchFamily="2" charset="2"/>
              <a:buChar char="§"/>
            </a:pPr>
            <a:endParaRPr lang="en-GB" spc="-50" dirty="0"/>
          </a:p>
          <a:p>
            <a:pPr marL="342900" indent="-342900">
              <a:buFont typeface="Wingdings" panose="05000000000000000000" pitchFamily="2" charset="2"/>
              <a:buChar char="§"/>
            </a:pPr>
            <a:endParaRPr lang="en-DE" spc="-50" dirty="0"/>
          </a:p>
        </p:txBody>
      </p:sp>
      <p:sp>
        <p:nvSpPr>
          <p:cNvPr id="4" name="Footer Placeholder 3">
            <a:extLst>
              <a:ext uri="{FF2B5EF4-FFF2-40B4-BE49-F238E27FC236}">
                <a16:creationId xmlns:a16="http://schemas.microsoft.com/office/drawing/2014/main" id="{E9883406-AC73-369A-8684-17E5E1FEFCE0}"/>
              </a:ext>
            </a:extLst>
          </p:cNvPr>
          <p:cNvSpPr>
            <a:spLocks noGrp="1"/>
          </p:cNvSpPr>
          <p:nvPr>
            <p:ph type="ftr" sz="quarter" idx="15"/>
          </p:nvPr>
        </p:nvSpPr>
        <p:spPr/>
        <p:txBody>
          <a:bodyPr/>
          <a:lstStyle/>
          <a:p>
            <a:pPr algn="l"/>
            <a:r>
              <a:rPr lang="en-GB"/>
              <a:t>Drone Drills  |  Immediate Drone Reponse Measures</a:t>
            </a:r>
            <a:endParaRPr lang="en-GB" dirty="0"/>
          </a:p>
        </p:txBody>
      </p:sp>
      <p:sp>
        <p:nvSpPr>
          <p:cNvPr id="5" name="Date Placeholder 4">
            <a:extLst>
              <a:ext uri="{FF2B5EF4-FFF2-40B4-BE49-F238E27FC236}">
                <a16:creationId xmlns:a16="http://schemas.microsoft.com/office/drawing/2014/main" id="{29D4D55E-9D68-8484-4B1D-E162441D9C86}"/>
              </a:ext>
            </a:extLst>
          </p:cNvPr>
          <p:cNvSpPr>
            <a:spLocks noGrp="1"/>
          </p:cNvSpPr>
          <p:nvPr>
            <p:ph type="dt" sz="half" idx="16"/>
          </p:nvPr>
        </p:nvSpPr>
        <p:spPr/>
        <p:txBody>
          <a:bodyPr/>
          <a:lstStyle/>
          <a:p>
            <a:r>
              <a:rPr lang="en-DE"/>
              <a:t>April 2024</a:t>
            </a:r>
            <a:endParaRPr lang="en-GB" dirty="0"/>
          </a:p>
        </p:txBody>
      </p:sp>
      <p:pic>
        <p:nvPicPr>
          <p:cNvPr id="7" name="Picture 6">
            <a:extLst>
              <a:ext uri="{FF2B5EF4-FFF2-40B4-BE49-F238E27FC236}">
                <a16:creationId xmlns:a16="http://schemas.microsoft.com/office/drawing/2014/main" id="{C5223A86-F0B1-E380-79CC-E6320709D5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62560" y="961696"/>
            <a:ext cx="3251988" cy="4603531"/>
          </a:xfrm>
          <a:prstGeom prst="rect">
            <a:avLst/>
          </a:prstGeom>
          <a:ln w="3175">
            <a:solidFill>
              <a:schemeClr val="tx1"/>
            </a:solidFill>
          </a:ln>
        </p:spPr>
      </p:pic>
    </p:spTree>
    <p:extLst>
      <p:ext uri="{BB962C8B-B14F-4D97-AF65-F5344CB8AC3E}">
        <p14:creationId xmlns:p14="http://schemas.microsoft.com/office/powerpoint/2010/main" val="82628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Disclaimer</a:t>
            </a:r>
          </a:p>
        </p:txBody>
      </p:sp>
      <p:sp>
        <p:nvSpPr>
          <p:cNvPr id="3" name="Content Placeholder 2"/>
          <p:cNvSpPr>
            <a:spLocks noGrp="1"/>
          </p:cNvSpPr>
          <p:nvPr>
            <p:ph sz="quarter" idx="13"/>
          </p:nvPr>
        </p:nvSpPr>
        <p:spPr>
          <a:xfrm>
            <a:off x="1262559" y="1734207"/>
            <a:ext cx="6736453" cy="3831020"/>
          </a:xfrm>
        </p:spPr>
        <p:txBody>
          <a:bodyPr/>
          <a:lstStyle/>
          <a:p>
            <a:pPr>
              <a:lnSpc>
                <a:spcPct val="100000"/>
              </a:lnSpc>
            </a:pPr>
            <a:r>
              <a:rPr lang="en-GB" dirty="0"/>
              <a:t>The views and opinions expressed or implied in this presentation are those of the author(s) concerned and should not be construed as carrying the official sanction of the North Atlantic Treaty Organization (NATO).</a:t>
            </a:r>
          </a:p>
        </p:txBody>
      </p:sp>
      <p:sp>
        <p:nvSpPr>
          <p:cNvPr id="5" name="Date Placeholder 4"/>
          <p:cNvSpPr>
            <a:spLocks noGrp="1"/>
          </p:cNvSpPr>
          <p:nvPr>
            <p:ph type="dt" sz="half" idx="16"/>
          </p:nvPr>
        </p:nvSpPr>
        <p:spPr/>
        <p:txBody>
          <a:bodyPr/>
          <a:lstStyle/>
          <a:p>
            <a:r>
              <a:rPr lang="en-DE"/>
              <a:t>April 2024</a:t>
            </a:r>
            <a:endParaRPr lang="en-GB" dirty="0"/>
          </a:p>
        </p:txBody>
      </p:sp>
      <p:sp>
        <p:nvSpPr>
          <p:cNvPr id="7" name="Footer Placeholder 6">
            <a:extLst>
              <a:ext uri="{FF2B5EF4-FFF2-40B4-BE49-F238E27FC236}">
                <a16:creationId xmlns:a16="http://schemas.microsoft.com/office/drawing/2014/main" id="{B36430DC-D138-2972-36AE-E7A212D2E3D4}"/>
              </a:ext>
            </a:extLst>
          </p:cNvPr>
          <p:cNvSpPr>
            <a:spLocks noGrp="1"/>
          </p:cNvSpPr>
          <p:nvPr>
            <p:ph type="ftr" sz="quarter" idx="15"/>
          </p:nvPr>
        </p:nvSpPr>
        <p:spPr/>
        <p:txBody>
          <a:bodyPr/>
          <a:lstStyle/>
          <a:p>
            <a:pPr algn="l"/>
            <a:r>
              <a:rPr lang="en-GB"/>
              <a:t>Disclaimer</a:t>
            </a:r>
            <a:endParaRPr lang="en-GB" dirty="0"/>
          </a:p>
        </p:txBody>
      </p:sp>
    </p:spTree>
    <p:extLst>
      <p:ext uri="{BB962C8B-B14F-4D97-AF65-F5344CB8AC3E}">
        <p14:creationId xmlns:p14="http://schemas.microsoft.com/office/powerpoint/2010/main" val="9890727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AACF7-2604-764F-1B35-64AE7A0343BD}"/>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FC1A8FC-FB3B-3A88-AC50-681BF57966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62560" y="961696"/>
            <a:ext cx="3251988" cy="4728566"/>
          </a:xfrm>
          <a:prstGeom prst="rect">
            <a:avLst/>
          </a:prstGeom>
        </p:spPr>
      </p:pic>
      <p:sp>
        <p:nvSpPr>
          <p:cNvPr id="2" name="Title 1">
            <a:extLst>
              <a:ext uri="{FF2B5EF4-FFF2-40B4-BE49-F238E27FC236}">
                <a16:creationId xmlns:a16="http://schemas.microsoft.com/office/drawing/2014/main" id="{F140B2F3-DD24-E46D-9C05-D5F9E3669A70}"/>
              </a:ext>
            </a:extLst>
          </p:cNvPr>
          <p:cNvSpPr>
            <a:spLocks noGrp="1"/>
          </p:cNvSpPr>
          <p:nvPr>
            <p:ph type="title"/>
          </p:nvPr>
        </p:nvSpPr>
        <p:spPr>
          <a:xfrm>
            <a:off x="4714874" y="961696"/>
            <a:ext cx="4905376" cy="500391"/>
          </a:xfrm>
        </p:spPr>
        <p:txBody>
          <a:bodyPr/>
          <a:lstStyle/>
          <a:p>
            <a:r>
              <a:rPr lang="en-GB" dirty="0"/>
              <a:t>Content</a:t>
            </a:r>
            <a:endParaRPr lang="en-DE" dirty="0"/>
          </a:p>
        </p:txBody>
      </p:sp>
      <p:sp>
        <p:nvSpPr>
          <p:cNvPr id="3" name="Content Placeholder 2">
            <a:extLst>
              <a:ext uri="{FF2B5EF4-FFF2-40B4-BE49-F238E27FC236}">
                <a16:creationId xmlns:a16="http://schemas.microsoft.com/office/drawing/2014/main" id="{5B579AD0-4D49-E226-268B-5EADEA279716}"/>
              </a:ext>
            </a:extLst>
          </p:cNvPr>
          <p:cNvSpPr>
            <a:spLocks noGrp="1"/>
          </p:cNvSpPr>
          <p:nvPr>
            <p:ph sz="quarter" idx="13"/>
          </p:nvPr>
        </p:nvSpPr>
        <p:spPr>
          <a:xfrm>
            <a:off x="4714873" y="1734207"/>
            <a:ext cx="5257801" cy="3831020"/>
          </a:xfrm>
        </p:spPr>
        <p:txBody>
          <a:bodyPr/>
          <a:lstStyle/>
          <a:p>
            <a:pPr marL="342900" indent="-342900">
              <a:spcAft>
                <a:spcPts val="1200"/>
              </a:spcAft>
              <a:buFont typeface="Wingdings" panose="05000000000000000000" pitchFamily="2" charset="2"/>
              <a:buChar char="§"/>
            </a:pPr>
            <a:r>
              <a:rPr lang="en-GB" spc="-50" dirty="0"/>
              <a:t>Comprehensible background information for a non-expert audience</a:t>
            </a:r>
          </a:p>
          <a:p>
            <a:pPr marL="342900" indent="-342900">
              <a:spcAft>
                <a:spcPts val="1200"/>
              </a:spcAft>
              <a:buFont typeface="Wingdings" panose="05000000000000000000" pitchFamily="2" charset="2"/>
              <a:buChar char="§"/>
            </a:pPr>
            <a:r>
              <a:rPr lang="en-DE" spc="-50" dirty="0"/>
              <a:t>Easy-to-implement measures</a:t>
            </a:r>
            <a:endParaRPr lang="en-GB" spc="-50" dirty="0"/>
          </a:p>
          <a:p>
            <a:pPr marL="342900" indent="-342900">
              <a:spcBef>
                <a:spcPts val="600"/>
              </a:spcBef>
              <a:spcAft>
                <a:spcPts val="1200"/>
              </a:spcAft>
              <a:buFont typeface="Wingdings" panose="05000000000000000000" pitchFamily="2" charset="2"/>
              <a:buChar char="§"/>
            </a:pPr>
            <a:r>
              <a:rPr lang="en-GB" spc="-50" dirty="0"/>
              <a:t>Customizable templates for download</a:t>
            </a:r>
          </a:p>
          <a:p>
            <a:pPr marL="800100" lvl="1" indent="-342900">
              <a:buFont typeface="Wingdings" panose="05000000000000000000" pitchFamily="2" charset="2"/>
              <a:buChar char="§"/>
            </a:pPr>
            <a:r>
              <a:rPr lang="en-GB" spc="-50" dirty="0"/>
              <a:t>Warning &amp; information posters</a:t>
            </a:r>
            <a:br>
              <a:rPr lang="en-GB" spc="-50" dirty="0"/>
            </a:br>
            <a:r>
              <a:rPr lang="en-GB" spc="-50" dirty="0"/>
              <a:t>similar to fire and first aid</a:t>
            </a:r>
          </a:p>
          <a:p>
            <a:pPr marL="800100" lvl="1" indent="-342900">
              <a:buFont typeface="Wingdings" panose="05000000000000000000" pitchFamily="2" charset="2"/>
              <a:buChar char="§"/>
            </a:pPr>
            <a:r>
              <a:rPr lang="en-GB" spc="-50" dirty="0"/>
              <a:t>Drone sighting report sheet</a:t>
            </a:r>
          </a:p>
          <a:p>
            <a:pPr marL="800100" lvl="1" indent="-342900">
              <a:buFont typeface="Wingdings" panose="05000000000000000000" pitchFamily="2" charset="2"/>
              <a:buChar char="§"/>
            </a:pPr>
            <a:r>
              <a:rPr lang="en-GB" spc="-50" dirty="0"/>
              <a:t>Drone incident after action report</a:t>
            </a:r>
          </a:p>
          <a:p>
            <a:pPr marL="800100" lvl="1" indent="-342900">
              <a:buFont typeface="Wingdings" panose="05000000000000000000" pitchFamily="2" charset="2"/>
              <a:buChar char="§"/>
            </a:pPr>
            <a:r>
              <a:rPr lang="en-GB" spc="-50" dirty="0"/>
              <a:t>Drone drill guidelines</a:t>
            </a:r>
          </a:p>
          <a:p>
            <a:pPr marL="800100" lvl="1" indent="-342900">
              <a:buFont typeface="Wingdings" panose="05000000000000000000" pitchFamily="2" charset="2"/>
              <a:buChar char="§"/>
            </a:pPr>
            <a:endParaRPr lang="en-GB" spc="-50" dirty="0"/>
          </a:p>
          <a:p>
            <a:pPr marL="800100" lvl="1" indent="-342900">
              <a:buFont typeface="Wingdings" panose="05000000000000000000" pitchFamily="2" charset="2"/>
              <a:buChar char="§"/>
            </a:pPr>
            <a:endParaRPr lang="en-GB" spc="-50" dirty="0"/>
          </a:p>
          <a:p>
            <a:pPr marL="342900" indent="-342900">
              <a:buFont typeface="Wingdings" panose="05000000000000000000" pitchFamily="2" charset="2"/>
              <a:buChar char="§"/>
            </a:pPr>
            <a:endParaRPr lang="en-DE" spc="-50" dirty="0"/>
          </a:p>
        </p:txBody>
      </p:sp>
      <p:sp>
        <p:nvSpPr>
          <p:cNvPr id="4" name="Footer Placeholder 3">
            <a:extLst>
              <a:ext uri="{FF2B5EF4-FFF2-40B4-BE49-F238E27FC236}">
                <a16:creationId xmlns:a16="http://schemas.microsoft.com/office/drawing/2014/main" id="{4F5406CD-C91E-56A8-6574-58CD3F56DDF9}"/>
              </a:ext>
            </a:extLst>
          </p:cNvPr>
          <p:cNvSpPr>
            <a:spLocks noGrp="1"/>
          </p:cNvSpPr>
          <p:nvPr>
            <p:ph type="ftr" sz="quarter" idx="15"/>
          </p:nvPr>
        </p:nvSpPr>
        <p:spPr/>
        <p:txBody>
          <a:bodyPr/>
          <a:lstStyle/>
          <a:p>
            <a:pPr algn="l"/>
            <a:r>
              <a:rPr lang="en-GB"/>
              <a:t>Drone Drills  |  Immediate Drone Reponse Measures</a:t>
            </a:r>
            <a:endParaRPr lang="en-GB" dirty="0"/>
          </a:p>
        </p:txBody>
      </p:sp>
      <p:sp>
        <p:nvSpPr>
          <p:cNvPr id="5" name="Date Placeholder 4">
            <a:extLst>
              <a:ext uri="{FF2B5EF4-FFF2-40B4-BE49-F238E27FC236}">
                <a16:creationId xmlns:a16="http://schemas.microsoft.com/office/drawing/2014/main" id="{7D9978EB-437D-51F7-CD12-1B707EB42382}"/>
              </a:ext>
            </a:extLst>
          </p:cNvPr>
          <p:cNvSpPr>
            <a:spLocks noGrp="1"/>
          </p:cNvSpPr>
          <p:nvPr>
            <p:ph type="dt" sz="half" idx="16"/>
          </p:nvPr>
        </p:nvSpPr>
        <p:spPr/>
        <p:txBody>
          <a:bodyPr/>
          <a:lstStyle/>
          <a:p>
            <a:r>
              <a:rPr lang="en-DE"/>
              <a:t>April 2024</a:t>
            </a:r>
            <a:endParaRPr lang="en-GB" dirty="0"/>
          </a:p>
        </p:txBody>
      </p:sp>
      <p:pic>
        <p:nvPicPr>
          <p:cNvPr id="11" name="Picture 10">
            <a:extLst>
              <a:ext uri="{FF2B5EF4-FFF2-40B4-BE49-F238E27FC236}">
                <a16:creationId xmlns:a16="http://schemas.microsoft.com/office/drawing/2014/main" id="{59188CEB-0D04-9B1B-96A8-2EA3E4CABB0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14873" y="3709752"/>
            <a:ext cx="7000875" cy="1980510"/>
          </a:xfrm>
          <a:prstGeom prst="rect">
            <a:avLst/>
          </a:prstGeom>
        </p:spPr>
      </p:pic>
    </p:spTree>
    <p:extLst>
      <p:ext uri="{BB962C8B-B14F-4D97-AF65-F5344CB8AC3E}">
        <p14:creationId xmlns:p14="http://schemas.microsoft.com/office/powerpoint/2010/main" val="2023789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Point of Contact</a:t>
            </a:r>
          </a:p>
        </p:txBody>
      </p:sp>
      <p:sp>
        <p:nvSpPr>
          <p:cNvPr id="3" name="Content Placeholder 2"/>
          <p:cNvSpPr>
            <a:spLocks noGrp="1"/>
          </p:cNvSpPr>
          <p:nvPr>
            <p:ph sz="quarter" idx="13"/>
          </p:nvPr>
        </p:nvSpPr>
        <p:spPr/>
        <p:txBody>
          <a:bodyPr/>
          <a:lstStyle/>
          <a:p>
            <a:r>
              <a:rPr lang="en-GB" b="1" dirty="0"/>
              <a:t>Lieutenant Colonel Andre Haider</a:t>
            </a:r>
            <a:br>
              <a:rPr lang="en-GB" b="1" dirty="0"/>
            </a:br>
            <a:r>
              <a:rPr lang="en-GB" dirty="0"/>
              <a:t>Joint Air Power Competence Centre</a:t>
            </a:r>
            <a:br>
              <a:rPr lang="en-GB" dirty="0"/>
            </a:br>
            <a:r>
              <a:rPr lang="en-GB" dirty="0"/>
              <a:t>Combat Air Branch | Unmanned Aircraft Systems</a:t>
            </a:r>
          </a:p>
          <a:p>
            <a:r>
              <a:rPr lang="en-GB" dirty="0"/>
              <a:t>Tel 	+49 (0) 2824 90 2224</a:t>
            </a:r>
          </a:p>
          <a:p>
            <a:r>
              <a:rPr lang="en-GB" dirty="0"/>
              <a:t>Email	andre.haider@japcc.org</a:t>
            </a:r>
          </a:p>
          <a:p>
            <a:endParaRPr lang="en-GB" dirty="0"/>
          </a:p>
          <a:p>
            <a:endParaRPr lang="en-GB" dirty="0"/>
          </a:p>
          <a:p>
            <a:r>
              <a:rPr lang="en-GB" dirty="0"/>
              <a:t>www.japcc.org/uas | www.japcc.org/c-uas </a:t>
            </a:r>
          </a:p>
        </p:txBody>
      </p:sp>
      <p:sp>
        <p:nvSpPr>
          <p:cNvPr id="5" name="Date Placeholder 4"/>
          <p:cNvSpPr>
            <a:spLocks noGrp="1"/>
          </p:cNvSpPr>
          <p:nvPr>
            <p:ph type="dt" sz="half" idx="16"/>
          </p:nvPr>
        </p:nvSpPr>
        <p:spPr/>
        <p:txBody>
          <a:bodyPr/>
          <a:lstStyle/>
          <a:p>
            <a:r>
              <a:rPr lang="en-DE"/>
              <a:t>April 2024</a:t>
            </a:r>
            <a:endParaRPr lang="en-GB" dirty="0"/>
          </a:p>
        </p:txBody>
      </p:sp>
      <p:sp>
        <p:nvSpPr>
          <p:cNvPr id="7" name="Footer Placeholder 6">
            <a:extLst>
              <a:ext uri="{FF2B5EF4-FFF2-40B4-BE49-F238E27FC236}">
                <a16:creationId xmlns:a16="http://schemas.microsoft.com/office/drawing/2014/main" id="{EE8D1FAA-050B-7CAE-5270-6D59C4B24DF3}"/>
              </a:ext>
            </a:extLst>
          </p:cNvPr>
          <p:cNvSpPr>
            <a:spLocks noGrp="1"/>
          </p:cNvSpPr>
          <p:nvPr>
            <p:ph type="ftr" sz="quarter" idx="15"/>
          </p:nvPr>
        </p:nvSpPr>
        <p:spPr/>
        <p:txBody>
          <a:bodyPr/>
          <a:lstStyle/>
          <a:p>
            <a:pPr algn="l"/>
            <a:r>
              <a:rPr lang="en-GB"/>
              <a:t>Drone Drills  |  Immediate Drone Reponse Measures</a:t>
            </a:r>
            <a:endParaRPr lang="en-GB" dirty="0"/>
          </a:p>
        </p:txBody>
      </p:sp>
    </p:spTree>
    <p:extLst>
      <p:ext uri="{BB962C8B-B14F-4D97-AF65-F5344CB8AC3E}">
        <p14:creationId xmlns:p14="http://schemas.microsoft.com/office/powerpoint/2010/main" val="379615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22EFF-A3E1-F695-B23D-B1191A7304C8}"/>
              </a:ext>
            </a:extLst>
          </p:cNvPr>
          <p:cNvSpPr>
            <a:spLocks noGrp="1"/>
          </p:cNvSpPr>
          <p:nvPr>
            <p:ph type="title"/>
          </p:nvPr>
        </p:nvSpPr>
        <p:spPr/>
        <p:txBody>
          <a:bodyPr/>
          <a:lstStyle/>
          <a:p>
            <a:r>
              <a:rPr lang="en-GB" dirty="0"/>
              <a:t>The Problem</a:t>
            </a:r>
            <a:endParaRPr lang="en-DE" dirty="0"/>
          </a:p>
        </p:txBody>
      </p:sp>
      <p:sp>
        <p:nvSpPr>
          <p:cNvPr id="3" name="Content Placeholder 2">
            <a:extLst>
              <a:ext uri="{FF2B5EF4-FFF2-40B4-BE49-F238E27FC236}">
                <a16:creationId xmlns:a16="http://schemas.microsoft.com/office/drawing/2014/main" id="{EF416E40-C112-8D44-6E45-569042AFAE18}"/>
              </a:ext>
            </a:extLst>
          </p:cNvPr>
          <p:cNvSpPr>
            <a:spLocks noGrp="1"/>
          </p:cNvSpPr>
          <p:nvPr>
            <p:ph sz="quarter" idx="13"/>
          </p:nvPr>
        </p:nvSpPr>
        <p:spPr>
          <a:xfrm>
            <a:off x="1262560" y="1734207"/>
            <a:ext cx="5528765" cy="3831020"/>
          </a:xfrm>
        </p:spPr>
        <p:txBody>
          <a:bodyPr/>
          <a:lstStyle/>
          <a:p>
            <a:r>
              <a:rPr lang="en-GB" b="1" dirty="0"/>
              <a:t>Challenge yourself and your staff</a:t>
            </a:r>
          </a:p>
          <a:p>
            <a:endParaRPr lang="en-GB" b="1" dirty="0"/>
          </a:p>
          <a:p>
            <a:pPr marL="342900" indent="-342900">
              <a:buFont typeface="Wingdings" panose="05000000000000000000" pitchFamily="2" charset="2"/>
              <a:buChar char="§"/>
            </a:pPr>
            <a:r>
              <a:rPr lang="en-GB" dirty="0"/>
              <a:t>Do you know what to do when you spot a drone flying above you or outside your office window? </a:t>
            </a:r>
          </a:p>
          <a:p>
            <a:pPr marL="342900" indent="-342900">
              <a:buFont typeface="Wingdings" panose="05000000000000000000" pitchFamily="2" charset="2"/>
              <a:buChar char="§"/>
            </a:pPr>
            <a:r>
              <a:rPr lang="en-GB" dirty="0"/>
              <a:t>Are you aware of the potential threats and hazards that drones can pose? </a:t>
            </a:r>
          </a:p>
          <a:p>
            <a:pPr marL="342900" indent="-342900">
              <a:buFont typeface="Wingdings" panose="05000000000000000000" pitchFamily="2" charset="2"/>
              <a:buChar char="§"/>
            </a:pPr>
            <a:r>
              <a:rPr lang="en-GB" dirty="0"/>
              <a:t>Do you know the appropriate actions to take when encountering one? </a:t>
            </a:r>
          </a:p>
        </p:txBody>
      </p:sp>
      <p:sp>
        <p:nvSpPr>
          <p:cNvPr id="4" name="Footer Placeholder 3">
            <a:extLst>
              <a:ext uri="{FF2B5EF4-FFF2-40B4-BE49-F238E27FC236}">
                <a16:creationId xmlns:a16="http://schemas.microsoft.com/office/drawing/2014/main" id="{049CE7A9-011A-2ECB-5F69-36B8D7DF9EC5}"/>
              </a:ext>
            </a:extLst>
          </p:cNvPr>
          <p:cNvSpPr>
            <a:spLocks noGrp="1"/>
          </p:cNvSpPr>
          <p:nvPr>
            <p:ph type="ftr" sz="quarter" idx="15"/>
          </p:nvPr>
        </p:nvSpPr>
        <p:spPr/>
        <p:txBody>
          <a:bodyPr/>
          <a:lstStyle/>
          <a:p>
            <a:pPr algn="l"/>
            <a:r>
              <a:rPr lang="en-GB"/>
              <a:t>Drone Drills  |  Immediate Drone Reponse Measures</a:t>
            </a:r>
            <a:endParaRPr lang="en-GB" dirty="0"/>
          </a:p>
        </p:txBody>
      </p:sp>
      <p:sp>
        <p:nvSpPr>
          <p:cNvPr id="5" name="Date Placeholder 4">
            <a:extLst>
              <a:ext uri="{FF2B5EF4-FFF2-40B4-BE49-F238E27FC236}">
                <a16:creationId xmlns:a16="http://schemas.microsoft.com/office/drawing/2014/main" id="{F1E199E3-A44D-EC35-F4D5-87E5F5E6C61E}"/>
              </a:ext>
            </a:extLst>
          </p:cNvPr>
          <p:cNvSpPr>
            <a:spLocks noGrp="1"/>
          </p:cNvSpPr>
          <p:nvPr>
            <p:ph type="dt" sz="half" idx="16"/>
          </p:nvPr>
        </p:nvSpPr>
        <p:spPr/>
        <p:txBody>
          <a:bodyPr/>
          <a:lstStyle/>
          <a:p>
            <a:r>
              <a:rPr lang="en-DE"/>
              <a:t>April 2024</a:t>
            </a:r>
            <a:endParaRPr lang="en-GB" dirty="0"/>
          </a:p>
        </p:txBody>
      </p:sp>
      <p:pic>
        <p:nvPicPr>
          <p:cNvPr id="6" name="Picture 5">
            <a:extLst>
              <a:ext uri="{FF2B5EF4-FFF2-40B4-BE49-F238E27FC236}">
                <a16:creationId xmlns:a16="http://schemas.microsoft.com/office/drawing/2014/main" id="{8CCF46FB-26B4-CDF9-A512-B54E242319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188" t="5973" r="4546" b="4791"/>
          <a:stretch/>
        </p:blipFill>
        <p:spPr>
          <a:xfrm>
            <a:off x="6791325" y="2630803"/>
            <a:ext cx="4544559" cy="2536838"/>
          </a:xfrm>
          <a:prstGeom prst="rect">
            <a:avLst/>
          </a:prstGeom>
        </p:spPr>
      </p:pic>
    </p:spTree>
    <p:extLst>
      <p:ext uri="{BB962C8B-B14F-4D97-AF65-F5344CB8AC3E}">
        <p14:creationId xmlns:p14="http://schemas.microsoft.com/office/powerpoint/2010/main" val="97430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A red and grey cubes with icons on them&#10;&#10;Description automatically generated">
            <a:extLst>
              <a:ext uri="{FF2B5EF4-FFF2-40B4-BE49-F238E27FC236}">
                <a16:creationId xmlns:a16="http://schemas.microsoft.com/office/drawing/2014/main" id="{F1921315-633B-0E2E-8348-CC2D5F294E2F}"/>
              </a:ext>
            </a:extLst>
          </p:cNvPr>
          <p:cNvPicPr>
            <a:picLocks noGrp="1" noChangeAspect="1"/>
          </p:cNvPicPr>
          <p:nvPr>
            <p:ph type="pic" sz="quarter" idx="18"/>
          </p:nvPr>
        </p:nvPicPr>
        <p:blipFill>
          <a:blip r:embed="rId3" cstate="screen">
            <a:extLst>
              <a:ext uri="{28A0092B-C50C-407E-A947-70E740481C1C}">
                <a14:useLocalDpi xmlns:a14="http://schemas.microsoft.com/office/drawing/2010/main"/>
              </a:ext>
            </a:extLst>
          </a:blip>
          <a:srcRect/>
          <a:stretch/>
        </p:blipFill>
        <p:spPr/>
      </p:pic>
      <p:sp>
        <p:nvSpPr>
          <p:cNvPr id="2" name="Footer Placeholder 1">
            <a:extLst>
              <a:ext uri="{FF2B5EF4-FFF2-40B4-BE49-F238E27FC236}">
                <a16:creationId xmlns:a16="http://schemas.microsoft.com/office/drawing/2014/main" id="{8333A2E9-3F9B-E893-A2B3-78F93A97DC3B}"/>
              </a:ext>
            </a:extLst>
          </p:cNvPr>
          <p:cNvSpPr>
            <a:spLocks noGrp="1"/>
          </p:cNvSpPr>
          <p:nvPr>
            <p:ph type="ftr" sz="quarter" idx="15"/>
          </p:nvPr>
        </p:nvSpPr>
        <p:spPr/>
        <p:txBody>
          <a:bodyPr/>
          <a:lstStyle/>
          <a:p>
            <a:pPr algn="l"/>
            <a:r>
              <a:rPr lang="en-GB"/>
              <a:t>Drone Drills  |  Immediate Drone Reponse Measures</a:t>
            </a:r>
            <a:endParaRPr lang="en-GB" dirty="0"/>
          </a:p>
        </p:txBody>
      </p:sp>
      <p:sp>
        <p:nvSpPr>
          <p:cNvPr id="3" name="Date Placeholder 2">
            <a:extLst>
              <a:ext uri="{FF2B5EF4-FFF2-40B4-BE49-F238E27FC236}">
                <a16:creationId xmlns:a16="http://schemas.microsoft.com/office/drawing/2014/main" id="{B5166E8E-ADB3-8865-0E46-0276F648E892}"/>
              </a:ext>
            </a:extLst>
          </p:cNvPr>
          <p:cNvSpPr>
            <a:spLocks noGrp="1"/>
          </p:cNvSpPr>
          <p:nvPr>
            <p:ph type="dt" sz="half" idx="16"/>
          </p:nvPr>
        </p:nvSpPr>
        <p:spPr/>
        <p:txBody>
          <a:bodyPr/>
          <a:lstStyle/>
          <a:p>
            <a:r>
              <a:rPr lang="en-DE"/>
              <a:t>April 2024</a:t>
            </a:r>
            <a:endParaRPr lang="en-GB" dirty="0"/>
          </a:p>
        </p:txBody>
      </p:sp>
      <p:sp>
        <p:nvSpPr>
          <p:cNvPr id="16" name="Text Placeholder 15">
            <a:extLst>
              <a:ext uri="{FF2B5EF4-FFF2-40B4-BE49-F238E27FC236}">
                <a16:creationId xmlns:a16="http://schemas.microsoft.com/office/drawing/2014/main" id="{80055AAF-F96A-1293-666E-C07202FB4F86}"/>
              </a:ext>
            </a:extLst>
          </p:cNvPr>
          <p:cNvSpPr>
            <a:spLocks noGrp="1"/>
          </p:cNvSpPr>
          <p:nvPr>
            <p:ph type="body" sz="quarter" idx="19"/>
          </p:nvPr>
        </p:nvSpPr>
        <p:spPr/>
        <p:txBody>
          <a:bodyPr/>
          <a:lstStyle/>
          <a:p>
            <a:endParaRPr lang="en-DE"/>
          </a:p>
        </p:txBody>
      </p:sp>
      <p:sp>
        <p:nvSpPr>
          <p:cNvPr id="10" name="Title 9">
            <a:extLst>
              <a:ext uri="{FF2B5EF4-FFF2-40B4-BE49-F238E27FC236}">
                <a16:creationId xmlns:a16="http://schemas.microsoft.com/office/drawing/2014/main" id="{9A7028D2-005E-126B-6668-ABB49C5B3282}"/>
              </a:ext>
            </a:extLst>
          </p:cNvPr>
          <p:cNvSpPr>
            <a:spLocks noGrp="1"/>
          </p:cNvSpPr>
          <p:nvPr>
            <p:ph type="title"/>
          </p:nvPr>
        </p:nvSpPr>
        <p:spPr/>
        <p:txBody>
          <a:bodyPr/>
          <a:lstStyle/>
          <a:p>
            <a:r>
              <a:rPr lang="en-GB" dirty="0"/>
              <a:t>The Problem</a:t>
            </a:r>
            <a:endParaRPr lang="en-DE" dirty="0"/>
          </a:p>
        </p:txBody>
      </p:sp>
      <p:sp>
        <p:nvSpPr>
          <p:cNvPr id="11" name="Content Placeholder 10">
            <a:extLst>
              <a:ext uri="{FF2B5EF4-FFF2-40B4-BE49-F238E27FC236}">
                <a16:creationId xmlns:a16="http://schemas.microsoft.com/office/drawing/2014/main" id="{5E41783F-BE26-4E28-49D5-F31CCAB4E50C}"/>
              </a:ext>
            </a:extLst>
          </p:cNvPr>
          <p:cNvSpPr>
            <a:spLocks noGrp="1"/>
          </p:cNvSpPr>
          <p:nvPr>
            <p:ph sz="quarter" idx="13"/>
          </p:nvPr>
        </p:nvSpPr>
        <p:spPr>
          <a:xfrm>
            <a:off x="1262559" y="1734207"/>
            <a:ext cx="6300291" cy="3831020"/>
          </a:xfrm>
        </p:spPr>
        <p:txBody>
          <a:bodyPr/>
          <a:lstStyle/>
          <a:p>
            <a:r>
              <a:rPr lang="en-GB" b="1" dirty="0"/>
              <a:t>Insufficient Emergency Plans</a:t>
            </a:r>
          </a:p>
          <a:p>
            <a:endParaRPr lang="en-GB" b="1" dirty="0"/>
          </a:p>
          <a:p>
            <a:pPr marL="342900" indent="-342900">
              <a:buFont typeface="Wingdings" panose="05000000000000000000" pitchFamily="2" charset="2"/>
              <a:buChar char="§"/>
            </a:pPr>
            <a:r>
              <a:rPr lang="en-GB" dirty="0"/>
              <a:t>Emergency plans usually in place and rehearsed for first aid, fire, bomb threat calls, and general evacuation</a:t>
            </a:r>
          </a:p>
          <a:p>
            <a:pPr marL="342900" indent="-342900">
              <a:buFont typeface="Wingdings" panose="05000000000000000000" pitchFamily="2" charset="2"/>
              <a:buChar char="§"/>
            </a:pPr>
            <a:r>
              <a:rPr lang="en-GB" dirty="0"/>
              <a:t>Drones not equally recognized as a threat yet</a:t>
            </a:r>
          </a:p>
        </p:txBody>
      </p:sp>
    </p:spTree>
    <p:extLst>
      <p:ext uri="{BB962C8B-B14F-4D97-AF65-F5344CB8AC3E}">
        <p14:creationId xmlns:p14="http://schemas.microsoft.com/office/powerpoint/2010/main" val="73832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otched Right Arrow 13"/>
          <p:cNvSpPr/>
          <p:nvPr/>
        </p:nvSpPr>
        <p:spPr>
          <a:xfrm>
            <a:off x="2749844" y="2693446"/>
            <a:ext cx="5913308" cy="366357"/>
          </a:xfrm>
          <a:prstGeom prst="notchedRightArrow">
            <a:avLst>
              <a:gd name="adj1" fmla="val 100000"/>
              <a:gd name="adj2" fmla="val 5000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15" name="Pentagon 14"/>
          <p:cNvSpPr/>
          <p:nvPr/>
        </p:nvSpPr>
        <p:spPr>
          <a:xfrm>
            <a:off x="1426510" y="2688310"/>
            <a:ext cx="1420058" cy="374468"/>
          </a:xfrm>
          <a:prstGeom prst="homePlat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solidFill>
                <a:schemeClr val="tx1"/>
              </a:solidFill>
            </a:endParaRPr>
          </a:p>
        </p:txBody>
      </p:sp>
      <p:sp>
        <p:nvSpPr>
          <p:cNvPr id="2" name="Title 1"/>
          <p:cNvSpPr>
            <a:spLocks noGrp="1"/>
          </p:cNvSpPr>
          <p:nvPr>
            <p:ph type="title"/>
          </p:nvPr>
        </p:nvSpPr>
        <p:spPr/>
        <p:txBody>
          <a:bodyPr/>
          <a:lstStyle/>
          <a:p>
            <a:r>
              <a:rPr lang="en-GB" dirty="0"/>
              <a:t>Immediate Response Examples</a:t>
            </a:r>
          </a:p>
        </p:txBody>
      </p:sp>
      <p:sp>
        <p:nvSpPr>
          <p:cNvPr id="7" name="Content Placeholder 6"/>
          <p:cNvSpPr>
            <a:spLocks noGrp="1"/>
          </p:cNvSpPr>
          <p:nvPr>
            <p:ph sz="quarter" idx="13"/>
          </p:nvPr>
        </p:nvSpPr>
        <p:spPr>
          <a:xfrm>
            <a:off x="1262559" y="1734207"/>
            <a:ext cx="7400593" cy="571671"/>
          </a:xfrm>
        </p:spPr>
        <p:txBody>
          <a:bodyPr/>
          <a:lstStyle/>
          <a:p>
            <a:r>
              <a:rPr lang="en-GB" b="1" dirty="0"/>
              <a:t>Medical Emergency</a:t>
            </a:r>
          </a:p>
        </p:txBody>
      </p:sp>
      <p:sp>
        <p:nvSpPr>
          <p:cNvPr id="5" name="Date Placeholder 4"/>
          <p:cNvSpPr>
            <a:spLocks noGrp="1"/>
          </p:cNvSpPr>
          <p:nvPr>
            <p:ph type="dt" sz="half" idx="16"/>
          </p:nvPr>
        </p:nvSpPr>
        <p:spPr/>
        <p:txBody>
          <a:bodyPr/>
          <a:lstStyle/>
          <a:p>
            <a:r>
              <a:rPr lang="en-DE"/>
              <a:t>April 2024</a:t>
            </a:r>
            <a:endParaRPr lang="en-GB"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69669" y="2194720"/>
            <a:ext cx="1323334" cy="944517"/>
          </a:xfrm>
          <a:prstGeom prst="rect">
            <a:avLst/>
          </a:prstGeom>
        </p:spPr>
      </p:pic>
      <p:pic>
        <p:nvPicPr>
          <p:cNvPr id="11" name="Picture 10"/>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95016" y="2276829"/>
            <a:ext cx="1484855" cy="930600"/>
          </a:xfrm>
          <a:prstGeom prst="rect">
            <a:avLst/>
          </a:prstGeom>
        </p:spPr>
      </p:pic>
      <p:pic>
        <p:nvPicPr>
          <p:cNvPr id="13" name="Picture 12"/>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772972" y="2456896"/>
            <a:ext cx="1257329" cy="721505"/>
          </a:xfrm>
          <a:prstGeom prst="rect">
            <a:avLst/>
          </a:prstGeom>
        </p:spPr>
      </p:pic>
      <p:sp>
        <p:nvSpPr>
          <p:cNvPr id="29" name="TextBox 28"/>
          <p:cNvSpPr txBox="1"/>
          <p:nvPr/>
        </p:nvSpPr>
        <p:spPr>
          <a:xfrm>
            <a:off x="7242928" y="2693446"/>
            <a:ext cx="1135247" cy="369332"/>
          </a:xfrm>
          <a:prstGeom prst="rect">
            <a:avLst/>
          </a:prstGeom>
          <a:noFill/>
        </p:spPr>
        <p:txBody>
          <a:bodyPr wrap="none" rtlCol="0" anchor="ctr">
            <a:spAutoFit/>
          </a:bodyPr>
          <a:lstStyle/>
          <a:p>
            <a:r>
              <a:rPr lang="en-GB" dirty="0"/>
              <a:t>10-15 min</a:t>
            </a:r>
          </a:p>
        </p:txBody>
      </p:sp>
      <p:sp>
        <p:nvSpPr>
          <p:cNvPr id="12" name="TextBox 11"/>
          <p:cNvSpPr txBox="1"/>
          <p:nvPr/>
        </p:nvSpPr>
        <p:spPr>
          <a:xfrm>
            <a:off x="1426509" y="3176079"/>
            <a:ext cx="928459" cy="369332"/>
          </a:xfrm>
          <a:prstGeom prst="rect">
            <a:avLst/>
          </a:prstGeom>
          <a:noFill/>
        </p:spPr>
        <p:txBody>
          <a:bodyPr wrap="none" rtlCol="0">
            <a:spAutoFit/>
          </a:bodyPr>
          <a:lstStyle/>
          <a:p>
            <a:r>
              <a:rPr lang="en-GB" dirty="0"/>
              <a:t>Call 911</a:t>
            </a:r>
          </a:p>
        </p:txBody>
      </p:sp>
      <p:sp>
        <p:nvSpPr>
          <p:cNvPr id="30" name="TextBox 29"/>
          <p:cNvSpPr txBox="1"/>
          <p:nvPr/>
        </p:nvSpPr>
        <p:spPr>
          <a:xfrm>
            <a:off x="4534027" y="3176079"/>
            <a:ext cx="944361" cy="369332"/>
          </a:xfrm>
          <a:prstGeom prst="rect">
            <a:avLst/>
          </a:prstGeom>
          <a:noFill/>
        </p:spPr>
        <p:txBody>
          <a:bodyPr wrap="none" rtlCol="0">
            <a:spAutoFit/>
          </a:bodyPr>
          <a:lstStyle/>
          <a:p>
            <a:r>
              <a:rPr lang="en-GB" dirty="0"/>
              <a:t>First Aid</a:t>
            </a:r>
          </a:p>
        </p:txBody>
      </p:sp>
      <p:sp>
        <p:nvSpPr>
          <p:cNvPr id="34" name="TextBox 33"/>
          <p:cNvSpPr txBox="1"/>
          <p:nvPr/>
        </p:nvSpPr>
        <p:spPr>
          <a:xfrm>
            <a:off x="8242149" y="6008355"/>
            <a:ext cx="3738524" cy="253916"/>
          </a:xfrm>
          <a:prstGeom prst="rect">
            <a:avLst/>
          </a:prstGeom>
          <a:noFill/>
        </p:spPr>
        <p:txBody>
          <a:bodyPr wrap="none" rtlCol="0">
            <a:spAutoFit/>
          </a:bodyPr>
          <a:lstStyle/>
          <a:p>
            <a:r>
              <a:rPr lang="en-GB" sz="1050" dirty="0">
                <a:solidFill>
                  <a:schemeClr val="bg1">
                    <a:lumMod val="50000"/>
                  </a:schemeClr>
                </a:solidFill>
              </a:rPr>
              <a:t>* The sequence of events may differ depending on the situation</a:t>
            </a:r>
          </a:p>
        </p:txBody>
      </p:sp>
      <p:sp>
        <p:nvSpPr>
          <p:cNvPr id="16" name="TextBox 15"/>
          <p:cNvSpPr txBox="1"/>
          <p:nvPr/>
        </p:nvSpPr>
        <p:spPr>
          <a:xfrm>
            <a:off x="3526971" y="1689064"/>
            <a:ext cx="300082" cy="369332"/>
          </a:xfrm>
          <a:prstGeom prst="rect">
            <a:avLst/>
          </a:prstGeom>
          <a:noFill/>
        </p:spPr>
        <p:txBody>
          <a:bodyPr wrap="none" rtlCol="0">
            <a:spAutoFit/>
          </a:bodyPr>
          <a:lstStyle/>
          <a:p>
            <a:r>
              <a:rPr lang="en-GB" dirty="0"/>
              <a:t>*</a:t>
            </a:r>
          </a:p>
        </p:txBody>
      </p:sp>
      <p:sp>
        <p:nvSpPr>
          <p:cNvPr id="3" name="Footer Placeholder 2">
            <a:extLst>
              <a:ext uri="{FF2B5EF4-FFF2-40B4-BE49-F238E27FC236}">
                <a16:creationId xmlns:a16="http://schemas.microsoft.com/office/drawing/2014/main" id="{C2EFBC77-6F37-A8CF-820D-2DEFB0C5BEA1}"/>
              </a:ext>
            </a:extLst>
          </p:cNvPr>
          <p:cNvSpPr>
            <a:spLocks noGrp="1"/>
          </p:cNvSpPr>
          <p:nvPr>
            <p:ph type="ftr" sz="quarter" idx="15"/>
          </p:nvPr>
        </p:nvSpPr>
        <p:spPr/>
        <p:txBody>
          <a:bodyPr/>
          <a:lstStyle/>
          <a:p>
            <a:pPr algn="l"/>
            <a:r>
              <a:rPr lang="en-GB"/>
              <a:t>Drone Drills  |  Immediate Drone Reponse Measures</a:t>
            </a:r>
            <a:endParaRPr lang="en-GB" dirty="0"/>
          </a:p>
        </p:txBody>
      </p:sp>
      <p:sp>
        <p:nvSpPr>
          <p:cNvPr id="4" name="Notched Right Arrow 20">
            <a:extLst>
              <a:ext uri="{FF2B5EF4-FFF2-40B4-BE49-F238E27FC236}">
                <a16:creationId xmlns:a16="http://schemas.microsoft.com/office/drawing/2014/main" id="{0682A30A-4244-C993-25C6-47F0FDCC33CD}"/>
              </a:ext>
            </a:extLst>
          </p:cNvPr>
          <p:cNvSpPr/>
          <p:nvPr/>
        </p:nvSpPr>
        <p:spPr>
          <a:xfrm>
            <a:off x="4937943" y="4712623"/>
            <a:ext cx="3638446" cy="366357"/>
          </a:xfrm>
          <a:prstGeom prst="notchedRightArrow">
            <a:avLst>
              <a:gd name="adj1" fmla="val 100000"/>
              <a:gd name="adj2" fmla="val 5000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pic>
        <p:nvPicPr>
          <p:cNvPr id="6" name="Picture 5">
            <a:extLst>
              <a:ext uri="{FF2B5EF4-FFF2-40B4-BE49-F238E27FC236}">
                <a16:creationId xmlns:a16="http://schemas.microsoft.com/office/drawing/2014/main" id="{79EC8367-91B6-04A2-D517-C193D5ECB48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76389" y="4198180"/>
            <a:ext cx="1717255" cy="1198304"/>
          </a:xfrm>
          <a:prstGeom prst="rect">
            <a:avLst/>
          </a:prstGeom>
        </p:spPr>
      </p:pic>
      <p:sp>
        <p:nvSpPr>
          <p:cNvPr id="9" name="Notched Right Arrow 13">
            <a:extLst>
              <a:ext uri="{FF2B5EF4-FFF2-40B4-BE49-F238E27FC236}">
                <a16:creationId xmlns:a16="http://schemas.microsoft.com/office/drawing/2014/main" id="{AE38379A-E563-6F06-BB3C-3F9F3B2A911E}"/>
              </a:ext>
            </a:extLst>
          </p:cNvPr>
          <p:cNvSpPr/>
          <p:nvPr/>
        </p:nvSpPr>
        <p:spPr>
          <a:xfrm>
            <a:off x="3486445" y="4710617"/>
            <a:ext cx="1507201" cy="366357"/>
          </a:xfrm>
          <a:prstGeom prst="notchedRightArrow">
            <a:avLst>
              <a:gd name="adj1" fmla="val 100000"/>
              <a:gd name="adj2" fmla="val 5000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10" name="Pentagon 14">
            <a:extLst>
              <a:ext uri="{FF2B5EF4-FFF2-40B4-BE49-F238E27FC236}">
                <a16:creationId xmlns:a16="http://schemas.microsoft.com/office/drawing/2014/main" id="{90C26B8D-CDE2-D780-DFB1-55238E3076D8}"/>
              </a:ext>
            </a:extLst>
          </p:cNvPr>
          <p:cNvSpPr/>
          <p:nvPr/>
        </p:nvSpPr>
        <p:spPr>
          <a:xfrm>
            <a:off x="1412727" y="4705481"/>
            <a:ext cx="2140487" cy="374468"/>
          </a:xfrm>
          <a:prstGeom prst="homePlat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solidFill>
                <a:schemeClr val="tx1"/>
              </a:solidFill>
            </a:endParaRPr>
          </a:p>
        </p:txBody>
      </p:sp>
      <p:sp>
        <p:nvSpPr>
          <p:cNvPr id="17" name="Content Placeholder 6">
            <a:extLst>
              <a:ext uri="{FF2B5EF4-FFF2-40B4-BE49-F238E27FC236}">
                <a16:creationId xmlns:a16="http://schemas.microsoft.com/office/drawing/2014/main" id="{439C66A6-40CF-88F8-0F70-9030F3E9C6FB}"/>
              </a:ext>
            </a:extLst>
          </p:cNvPr>
          <p:cNvSpPr txBox="1">
            <a:spLocks/>
          </p:cNvSpPr>
          <p:nvPr/>
        </p:nvSpPr>
        <p:spPr>
          <a:xfrm>
            <a:off x="1248776" y="3675178"/>
            <a:ext cx="7400593" cy="5716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Fire Outbreak</a:t>
            </a:r>
          </a:p>
        </p:txBody>
      </p:sp>
      <p:sp>
        <p:nvSpPr>
          <p:cNvPr id="18" name="TextBox 17">
            <a:extLst>
              <a:ext uri="{FF2B5EF4-FFF2-40B4-BE49-F238E27FC236}">
                <a16:creationId xmlns:a16="http://schemas.microsoft.com/office/drawing/2014/main" id="{C5E289DB-9696-2F7A-0C22-AD1A57205976}"/>
              </a:ext>
            </a:extLst>
          </p:cNvPr>
          <p:cNvSpPr txBox="1"/>
          <p:nvPr/>
        </p:nvSpPr>
        <p:spPr>
          <a:xfrm>
            <a:off x="7229145" y="4710617"/>
            <a:ext cx="1135247" cy="369332"/>
          </a:xfrm>
          <a:prstGeom prst="rect">
            <a:avLst/>
          </a:prstGeom>
          <a:noFill/>
        </p:spPr>
        <p:txBody>
          <a:bodyPr wrap="none" rtlCol="0" anchor="ctr">
            <a:spAutoFit/>
          </a:bodyPr>
          <a:lstStyle/>
          <a:p>
            <a:r>
              <a:rPr lang="en-GB" dirty="0"/>
              <a:t>10-15 min</a:t>
            </a:r>
          </a:p>
        </p:txBody>
      </p:sp>
      <p:sp>
        <p:nvSpPr>
          <p:cNvPr id="19" name="TextBox 18">
            <a:extLst>
              <a:ext uri="{FF2B5EF4-FFF2-40B4-BE49-F238E27FC236}">
                <a16:creationId xmlns:a16="http://schemas.microsoft.com/office/drawing/2014/main" id="{9D066B9C-6285-0A98-0332-A5561BB0965D}"/>
              </a:ext>
            </a:extLst>
          </p:cNvPr>
          <p:cNvSpPr txBox="1"/>
          <p:nvPr/>
        </p:nvSpPr>
        <p:spPr>
          <a:xfrm>
            <a:off x="1717526" y="5383750"/>
            <a:ext cx="1020857" cy="369332"/>
          </a:xfrm>
          <a:prstGeom prst="rect">
            <a:avLst/>
          </a:prstGeom>
          <a:noFill/>
        </p:spPr>
        <p:txBody>
          <a:bodyPr wrap="none" rtlCol="0">
            <a:spAutoFit/>
          </a:bodyPr>
          <a:lstStyle/>
          <a:p>
            <a:r>
              <a:rPr lang="en-GB" dirty="0"/>
              <a:t>Evacuate</a:t>
            </a:r>
          </a:p>
        </p:txBody>
      </p:sp>
      <p:sp>
        <p:nvSpPr>
          <p:cNvPr id="20" name="TextBox 19">
            <a:extLst>
              <a:ext uri="{FF2B5EF4-FFF2-40B4-BE49-F238E27FC236}">
                <a16:creationId xmlns:a16="http://schemas.microsoft.com/office/drawing/2014/main" id="{07A74337-79E6-D82F-A9A7-5B833E01D6BC}"/>
              </a:ext>
            </a:extLst>
          </p:cNvPr>
          <p:cNvSpPr txBox="1"/>
          <p:nvPr/>
        </p:nvSpPr>
        <p:spPr>
          <a:xfrm>
            <a:off x="3775815" y="5383750"/>
            <a:ext cx="928459" cy="369332"/>
          </a:xfrm>
          <a:prstGeom prst="rect">
            <a:avLst/>
          </a:prstGeom>
          <a:noFill/>
        </p:spPr>
        <p:txBody>
          <a:bodyPr wrap="none" rtlCol="0">
            <a:spAutoFit/>
          </a:bodyPr>
          <a:lstStyle/>
          <a:p>
            <a:r>
              <a:rPr lang="en-GB" dirty="0"/>
              <a:t>Call 911</a:t>
            </a:r>
          </a:p>
        </p:txBody>
      </p:sp>
      <p:pic>
        <p:nvPicPr>
          <p:cNvPr id="21" name="Picture 20">
            <a:extLst>
              <a:ext uri="{FF2B5EF4-FFF2-40B4-BE49-F238E27FC236}">
                <a16:creationId xmlns:a16="http://schemas.microsoft.com/office/drawing/2014/main" id="{9C81893E-0E0A-5FD7-F932-8AE85B2BB52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49517" y="4098243"/>
            <a:ext cx="1020620" cy="1015012"/>
          </a:xfrm>
          <a:prstGeom prst="rect">
            <a:avLst/>
          </a:prstGeom>
        </p:spPr>
      </p:pic>
      <p:pic>
        <p:nvPicPr>
          <p:cNvPr id="22" name="Picture 21">
            <a:extLst>
              <a:ext uri="{FF2B5EF4-FFF2-40B4-BE49-F238E27FC236}">
                <a16:creationId xmlns:a16="http://schemas.microsoft.com/office/drawing/2014/main" id="{4066D189-A9E9-8C7D-272A-6E7C381D775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1057" y="4203983"/>
            <a:ext cx="1144975" cy="1144975"/>
          </a:xfrm>
          <a:prstGeom prst="rect">
            <a:avLst/>
          </a:prstGeom>
        </p:spPr>
      </p:pic>
      <p:pic>
        <p:nvPicPr>
          <p:cNvPr id="23" name="Picture 22">
            <a:extLst>
              <a:ext uri="{FF2B5EF4-FFF2-40B4-BE49-F238E27FC236}">
                <a16:creationId xmlns:a16="http://schemas.microsoft.com/office/drawing/2014/main" id="{8509B5A4-016B-296B-97D0-B340CC74B6A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47274" y="4173544"/>
            <a:ext cx="606163" cy="879582"/>
          </a:xfrm>
          <a:prstGeom prst="rect">
            <a:avLst/>
          </a:prstGeom>
        </p:spPr>
      </p:pic>
      <p:sp>
        <p:nvSpPr>
          <p:cNvPr id="24" name="TextBox 23">
            <a:extLst>
              <a:ext uri="{FF2B5EF4-FFF2-40B4-BE49-F238E27FC236}">
                <a16:creationId xmlns:a16="http://schemas.microsoft.com/office/drawing/2014/main" id="{4DAEC04D-46DD-94C7-ABE9-3CD419251864}"/>
              </a:ext>
            </a:extLst>
          </p:cNvPr>
          <p:cNvSpPr txBox="1"/>
          <p:nvPr/>
        </p:nvSpPr>
        <p:spPr>
          <a:xfrm>
            <a:off x="5484217" y="5383750"/>
            <a:ext cx="2744149" cy="369332"/>
          </a:xfrm>
          <a:prstGeom prst="rect">
            <a:avLst/>
          </a:prstGeom>
          <a:noFill/>
        </p:spPr>
        <p:txBody>
          <a:bodyPr wrap="none" rtlCol="0">
            <a:spAutoFit/>
          </a:bodyPr>
          <a:lstStyle/>
          <a:p>
            <a:r>
              <a:rPr lang="en-GB" dirty="0"/>
              <a:t>Emergency response to fire</a:t>
            </a:r>
          </a:p>
        </p:txBody>
      </p:sp>
      <p:sp>
        <p:nvSpPr>
          <p:cNvPr id="25" name="TextBox 24">
            <a:extLst>
              <a:ext uri="{FF2B5EF4-FFF2-40B4-BE49-F238E27FC236}">
                <a16:creationId xmlns:a16="http://schemas.microsoft.com/office/drawing/2014/main" id="{EBDD79BF-90B4-4F24-8070-BA919D11F399}"/>
              </a:ext>
            </a:extLst>
          </p:cNvPr>
          <p:cNvSpPr txBox="1"/>
          <p:nvPr/>
        </p:nvSpPr>
        <p:spPr>
          <a:xfrm>
            <a:off x="2842631" y="3649085"/>
            <a:ext cx="300082" cy="369332"/>
          </a:xfrm>
          <a:prstGeom prst="rect">
            <a:avLst/>
          </a:prstGeom>
          <a:noFill/>
        </p:spPr>
        <p:txBody>
          <a:bodyPr wrap="none" rtlCol="0">
            <a:spAutoFit/>
          </a:bodyPr>
          <a:lstStyle/>
          <a:p>
            <a:r>
              <a:rPr lang="en-GB" dirty="0"/>
              <a:t>*</a:t>
            </a:r>
          </a:p>
        </p:txBody>
      </p:sp>
    </p:spTree>
    <p:extLst>
      <p:ext uri="{BB962C8B-B14F-4D97-AF65-F5344CB8AC3E}">
        <p14:creationId xmlns:p14="http://schemas.microsoft.com/office/powerpoint/2010/main" val="260369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500"/>
                                        <p:tgtEl>
                                          <p:spTgt spid="3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500"/>
                                        <p:tgtEl>
                                          <p:spTgt spid="1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par>
                                <p:cTn id="54" presetID="10" presetClass="entr" presetSubtype="0"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500"/>
                                        <p:tgtEl>
                                          <p:spTgt spid="20"/>
                                        </p:tgtEl>
                                      </p:cBhvr>
                                    </p:animEffect>
                                  </p:childTnLst>
                                </p:cTn>
                              </p:par>
                              <p:par>
                                <p:cTn id="65" presetID="10" presetClass="entr" presetSubtype="0"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wipe(left)">
                                      <p:cBhvr>
                                        <p:cTn id="72" dur="500"/>
                                        <p:tgtEl>
                                          <p:spTgt spid="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par>
                                <p:cTn id="76" presetID="10" presetClass="entr" presetSubtype="0"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500"/>
                                        <p:tgtEl>
                                          <p:spTgt spid="18"/>
                                        </p:tgtEl>
                                      </p:cBhvr>
                                    </p:animEffect>
                                  </p:childTnLst>
                                </p:cTn>
                              </p:par>
                              <p:par>
                                <p:cTn id="82" presetID="10" presetClass="entr" presetSubtype="0" fill="hold" nodeType="with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fade">
                                      <p:cBhvr>
                                        <p:cTn id="8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9" grpId="0"/>
      <p:bldP spid="12" grpId="0"/>
      <p:bldP spid="30" grpId="0"/>
      <p:bldP spid="34" grpId="0"/>
      <p:bldP spid="16" grpId="0"/>
      <p:bldP spid="4" grpId="0" animBg="1"/>
      <p:bldP spid="9" grpId="0" animBg="1"/>
      <p:bldP spid="10" grpId="0" animBg="1"/>
      <p:bldP spid="17" grpId="0"/>
      <p:bldP spid="18" grpId="0"/>
      <p:bldP spid="19" grpId="0"/>
      <p:bldP spid="20"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DD01E-7261-26A3-89CA-456DACBE6192}"/>
            </a:ext>
          </a:extLst>
        </p:cNvPr>
        <p:cNvGrpSpPr/>
        <p:nvPr/>
      </p:nvGrpSpPr>
      <p:grpSpPr>
        <a:xfrm>
          <a:off x="0" y="0"/>
          <a:ext cx="0" cy="0"/>
          <a:chOff x="0" y="0"/>
          <a:chExt cx="0" cy="0"/>
        </a:xfrm>
      </p:grpSpPr>
      <p:sp>
        <p:nvSpPr>
          <p:cNvPr id="51" name="Arrow: Right 50">
            <a:extLst>
              <a:ext uri="{FF2B5EF4-FFF2-40B4-BE49-F238E27FC236}">
                <a16:creationId xmlns:a16="http://schemas.microsoft.com/office/drawing/2014/main" id="{51CB4555-43B0-1C41-751B-2BEC27A443F3}"/>
              </a:ext>
            </a:extLst>
          </p:cNvPr>
          <p:cNvSpPr/>
          <p:nvPr/>
        </p:nvSpPr>
        <p:spPr>
          <a:xfrm>
            <a:off x="1426509" y="3103952"/>
            <a:ext cx="7250425" cy="86986"/>
          </a:xfrm>
          <a:prstGeom prst="rightArrow">
            <a:avLst>
              <a:gd name="adj1" fmla="val 100000"/>
              <a:gd name="adj2" fmla="val 76399"/>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 name="Notched Right Arrow 13">
            <a:extLst>
              <a:ext uri="{FF2B5EF4-FFF2-40B4-BE49-F238E27FC236}">
                <a16:creationId xmlns:a16="http://schemas.microsoft.com/office/drawing/2014/main" id="{575AD2F2-4792-48FF-DAFE-1E1E20AF2FD1}"/>
              </a:ext>
            </a:extLst>
          </p:cNvPr>
          <p:cNvSpPr/>
          <p:nvPr/>
        </p:nvSpPr>
        <p:spPr>
          <a:xfrm>
            <a:off x="2749844" y="2693446"/>
            <a:ext cx="5913308" cy="366357"/>
          </a:xfrm>
          <a:prstGeom prst="notchedRightArrow">
            <a:avLst>
              <a:gd name="adj1" fmla="val 100000"/>
              <a:gd name="adj2" fmla="val 5000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15" name="Pentagon 14">
            <a:extLst>
              <a:ext uri="{FF2B5EF4-FFF2-40B4-BE49-F238E27FC236}">
                <a16:creationId xmlns:a16="http://schemas.microsoft.com/office/drawing/2014/main" id="{BAF88E7B-BCCF-AFCB-7562-239CB130E16C}"/>
              </a:ext>
            </a:extLst>
          </p:cNvPr>
          <p:cNvSpPr/>
          <p:nvPr/>
        </p:nvSpPr>
        <p:spPr>
          <a:xfrm>
            <a:off x="1426510" y="2688310"/>
            <a:ext cx="1420058" cy="374468"/>
          </a:xfrm>
          <a:prstGeom prst="homePlat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solidFill>
                <a:schemeClr val="tx1"/>
              </a:solidFill>
            </a:endParaRPr>
          </a:p>
        </p:txBody>
      </p:sp>
      <p:sp>
        <p:nvSpPr>
          <p:cNvPr id="2" name="Title 1">
            <a:extLst>
              <a:ext uri="{FF2B5EF4-FFF2-40B4-BE49-F238E27FC236}">
                <a16:creationId xmlns:a16="http://schemas.microsoft.com/office/drawing/2014/main" id="{F97A54AC-AB38-494E-85DC-E18856B6B712}"/>
              </a:ext>
            </a:extLst>
          </p:cNvPr>
          <p:cNvSpPr>
            <a:spLocks noGrp="1"/>
          </p:cNvSpPr>
          <p:nvPr>
            <p:ph type="title"/>
          </p:nvPr>
        </p:nvSpPr>
        <p:spPr/>
        <p:txBody>
          <a:bodyPr/>
          <a:lstStyle/>
          <a:p>
            <a:r>
              <a:rPr lang="en-GB" dirty="0"/>
              <a:t>Immediate Response Examples</a:t>
            </a:r>
          </a:p>
        </p:txBody>
      </p:sp>
      <p:sp>
        <p:nvSpPr>
          <p:cNvPr id="7" name="Content Placeholder 6">
            <a:extLst>
              <a:ext uri="{FF2B5EF4-FFF2-40B4-BE49-F238E27FC236}">
                <a16:creationId xmlns:a16="http://schemas.microsoft.com/office/drawing/2014/main" id="{76968BD7-9475-3FF1-32EB-8663A70F1280}"/>
              </a:ext>
            </a:extLst>
          </p:cNvPr>
          <p:cNvSpPr>
            <a:spLocks noGrp="1"/>
          </p:cNvSpPr>
          <p:nvPr>
            <p:ph sz="quarter" idx="13"/>
          </p:nvPr>
        </p:nvSpPr>
        <p:spPr>
          <a:xfrm>
            <a:off x="1262559" y="1734207"/>
            <a:ext cx="7400593" cy="571671"/>
          </a:xfrm>
        </p:spPr>
        <p:txBody>
          <a:bodyPr/>
          <a:lstStyle/>
          <a:p>
            <a:r>
              <a:rPr lang="en-GB" b="1" dirty="0"/>
              <a:t>Medical Emergency</a:t>
            </a:r>
          </a:p>
        </p:txBody>
      </p:sp>
      <p:sp>
        <p:nvSpPr>
          <p:cNvPr id="5" name="Date Placeholder 4">
            <a:extLst>
              <a:ext uri="{FF2B5EF4-FFF2-40B4-BE49-F238E27FC236}">
                <a16:creationId xmlns:a16="http://schemas.microsoft.com/office/drawing/2014/main" id="{5B590BBB-6DDA-68D1-ECA0-E90883271244}"/>
              </a:ext>
            </a:extLst>
          </p:cNvPr>
          <p:cNvSpPr>
            <a:spLocks noGrp="1"/>
          </p:cNvSpPr>
          <p:nvPr>
            <p:ph type="dt" sz="half" idx="16"/>
          </p:nvPr>
        </p:nvSpPr>
        <p:spPr/>
        <p:txBody>
          <a:bodyPr/>
          <a:lstStyle/>
          <a:p>
            <a:r>
              <a:rPr lang="en-DE"/>
              <a:t>April 2024</a:t>
            </a:r>
            <a:endParaRPr lang="en-GB" dirty="0"/>
          </a:p>
        </p:txBody>
      </p:sp>
      <p:pic>
        <p:nvPicPr>
          <p:cNvPr id="8" name="Picture 7">
            <a:extLst>
              <a:ext uri="{FF2B5EF4-FFF2-40B4-BE49-F238E27FC236}">
                <a16:creationId xmlns:a16="http://schemas.microsoft.com/office/drawing/2014/main" id="{20E14841-F647-AF32-6B50-2F6CC348CF0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69669" y="2194720"/>
            <a:ext cx="1323334" cy="944517"/>
          </a:xfrm>
          <a:prstGeom prst="rect">
            <a:avLst/>
          </a:prstGeom>
        </p:spPr>
      </p:pic>
      <p:pic>
        <p:nvPicPr>
          <p:cNvPr id="11" name="Picture 10">
            <a:extLst>
              <a:ext uri="{FF2B5EF4-FFF2-40B4-BE49-F238E27FC236}">
                <a16:creationId xmlns:a16="http://schemas.microsoft.com/office/drawing/2014/main" id="{C5B2D0AE-8C19-BD9D-BD9C-B77F736C27E0}"/>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095016" y="2276829"/>
            <a:ext cx="1484855" cy="930600"/>
          </a:xfrm>
          <a:prstGeom prst="rect">
            <a:avLst/>
          </a:prstGeom>
        </p:spPr>
      </p:pic>
      <p:pic>
        <p:nvPicPr>
          <p:cNvPr id="13" name="Picture 12">
            <a:extLst>
              <a:ext uri="{FF2B5EF4-FFF2-40B4-BE49-F238E27FC236}">
                <a16:creationId xmlns:a16="http://schemas.microsoft.com/office/drawing/2014/main" id="{3FB49FE9-113C-375D-1E37-98FF8A54DDBB}"/>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772972" y="2456896"/>
            <a:ext cx="1257329" cy="721505"/>
          </a:xfrm>
          <a:prstGeom prst="rect">
            <a:avLst/>
          </a:prstGeom>
        </p:spPr>
      </p:pic>
      <p:sp>
        <p:nvSpPr>
          <p:cNvPr id="29" name="TextBox 28">
            <a:extLst>
              <a:ext uri="{FF2B5EF4-FFF2-40B4-BE49-F238E27FC236}">
                <a16:creationId xmlns:a16="http://schemas.microsoft.com/office/drawing/2014/main" id="{9632E52D-2663-D497-E383-B5F3116F255D}"/>
              </a:ext>
            </a:extLst>
          </p:cNvPr>
          <p:cNvSpPr txBox="1"/>
          <p:nvPr/>
        </p:nvSpPr>
        <p:spPr>
          <a:xfrm>
            <a:off x="7242928" y="2693446"/>
            <a:ext cx="1135247" cy="369332"/>
          </a:xfrm>
          <a:prstGeom prst="rect">
            <a:avLst/>
          </a:prstGeom>
          <a:noFill/>
        </p:spPr>
        <p:txBody>
          <a:bodyPr wrap="none" rtlCol="0" anchor="ctr">
            <a:spAutoFit/>
          </a:bodyPr>
          <a:lstStyle/>
          <a:p>
            <a:r>
              <a:rPr lang="en-GB" dirty="0"/>
              <a:t>10-15 min</a:t>
            </a:r>
          </a:p>
        </p:txBody>
      </p:sp>
      <p:sp>
        <p:nvSpPr>
          <p:cNvPr id="12" name="TextBox 11">
            <a:extLst>
              <a:ext uri="{FF2B5EF4-FFF2-40B4-BE49-F238E27FC236}">
                <a16:creationId xmlns:a16="http://schemas.microsoft.com/office/drawing/2014/main" id="{49C4044B-6122-0A6D-4B4B-85F5C03525B2}"/>
              </a:ext>
            </a:extLst>
          </p:cNvPr>
          <p:cNvSpPr txBox="1"/>
          <p:nvPr/>
        </p:nvSpPr>
        <p:spPr>
          <a:xfrm>
            <a:off x="1426509" y="3176079"/>
            <a:ext cx="928459" cy="369332"/>
          </a:xfrm>
          <a:prstGeom prst="rect">
            <a:avLst/>
          </a:prstGeom>
          <a:noFill/>
        </p:spPr>
        <p:txBody>
          <a:bodyPr wrap="none" rtlCol="0">
            <a:spAutoFit/>
          </a:bodyPr>
          <a:lstStyle/>
          <a:p>
            <a:r>
              <a:rPr lang="en-GB" dirty="0"/>
              <a:t>Call 911</a:t>
            </a:r>
          </a:p>
        </p:txBody>
      </p:sp>
      <p:sp>
        <p:nvSpPr>
          <p:cNvPr id="30" name="TextBox 29">
            <a:extLst>
              <a:ext uri="{FF2B5EF4-FFF2-40B4-BE49-F238E27FC236}">
                <a16:creationId xmlns:a16="http://schemas.microsoft.com/office/drawing/2014/main" id="{E6F4E5EA-5325-E384-559E-3F8270A038FA}"/>
              </a:ext>
            </a:extLst>
          </p:cNvPr>
          <p:cNvSpPr txBox="1"/>
          <p:nvPr/>
        </p:nvSpPr>
        <p:spPr>
          <a:xfrm>
            <a:off x="4534027" y="3176079"/>
            <a:ext cx="944361" cy="369332"/>
          </a:xfrm>
          <a:prstGeom prst="rect">
            <a:avLst/>
          </a:prstGeom>
          <a:noFill/>
        </p:spPr>
        <p:txBody>
          <a:bodyPr wrap="none" rtlCol="0">
            <a:spAutoFit/>
          </a:bodyPr>
          <a:lstStyle/>
          <a:p>
            <a:r>
              <a:rPr lang="en-GB" dirty="0"/>
              <a:t>First Aid</a:t>
            </a:r>
          </a:p>
        </p:txBody>
      </p:sp>
      <p:sp>
        <p:nvSpPr>
          <p:cNvPr id="34" name="TextBox 33">
            <a:extLst>
              <a:ext uri="{FF2B5EF4-FFF2-40B4-BE49-F238E27FC236}">
                <a16:creationId xmlns:a16="http://schemas.microsoft.com/office/drawing/2014/main" id="{B142B951-4B12-528D-909B-090318207BE4}"/>
              </a:ext>
            </a:extLst>
          </p:cNvPr>
          <p:cNvSpPr txBox="1"/>
          <p:nvPr/>
        </p:nvSpPr>
        <p:spPr>
          <a:xfrm>
            <a:off x="8242149" y="6008355"/>
            <a:ext cx="3738524" cy="253916"/>
          </a:xfrm>
          <a:prstGeom prst="rect">
            <a:avLst/>
          </a:prstGeom>
          <a:noFill/>
        </p:spPr>
        <p:txBody>
          <a:bodyPr wrap="none" rtlCol="0">
            <a:spAutoFit/>
          </a:bodyPr>
          <a:lstStyle/>
          <a:p>
            <a:r>
              <a:rPr lang="en-GB" sz="1050" dirty="0">
                <a:solidFill>
                  <a:schemeClr val="bg1">
                    <a:lumMod val="50000"/>
                  </a:schemeClr>
                </a:solidFill>
              </a:rPr>
              <a:t>* The sequence of events may differ depending on the situation</a:t>
            </a:r>
          </a:p>
        </p:txBody>
      </p:sp>
      <p:sp>
        <p:nvSpPr>
          <p:cNvPr id="16" name="TextBox 15">
            <a:extLst>
              <a:ext uri="{FF2B5EF4-FFF2-40B4-BE49-F238E27FC236}">
                <a16:creationId xmlns:a16="http://schemas.microsoft.com/office/drawing/2014/main" id="{4CED3A6D-5019-A3E0-8A3A-061E1A3388DB}"/>
              </a:ext>
            </a:extLst>
          </p:cNvPr>
          <p:cNvSpPr txBox="1"/>
          <p:nvPr/>
        </p:nvSpPr>
        <p:spPr>
          <a:xfrm>
            <a:off x="3526971" y="1689064"/>
            <a:ext cx="300082" cy="369332"/>
          </a:xfrm>
          <a:prstGeom prst="rect">
            <a:avLst/>
          </a:prstGeom>
          <a:noFill/>
        </p:spPr>
        <p:txBody>
          <a:bodyPr wrap="none" rtlCol="0">
            <a:spAutoFit/>
          </a:bodyPr>
          <a:lstStyle/>
          <a:p>
            <a:r>
              <a:rPr lang="en-GB" dirty="0"/>
              <a:t>*</a:t>
            </a:r>
          </a:p>
        </p:txBody>
      </p:sp>
      <p:sp>
        <p:nvSpPr>
          <p:cNvPr id="3" name="Footer Placeholder 2">
            <a:extLst>
              <a:ext uri="{FF2B5EF4-FFF2-40B4-BE49-F238E27FC236}">
                <a16:creationId xmlns:a16="http://schemas.microsoft.com/office/drawing/2014/main" id="{7DB1F448-9ABD-7A34-AA1E-9DF58E647289}"/>
              </a:ext>
            </a:extLst>
          </p:cNvPr>
          <p:cNvSpPr>
            <a:spLocks noGrp="1"/>
          </p:cNvSpPr>
          <p:nvPr>
            <p:ph type="ftr" sz="quarter" idx="15"/>
          </p:nvPr>
        </p:nvSpPr>
        <p:spPr/>
        <p:txBody>
          <a:bodyPr/>
          <a:lstStyle/>
          <a:p>
            <a:pPr algn="l"/>
            <a:r>
              <a:rPr lang="en-GB"/>
              <a:t>Drone Drills  |  Immediate Drone Reponse Measures</a:t>
            </a:r>
            <a:endParaRPr lang="en-GB" dirty="0"/>
          </a:p>
        </p:txBody>
      </p:sp>
      <p:grpSp>
        <p:nvGrpSpPr>
          <p:cNvPr id="26" name="Group 25">
            <a:extLst>
              <a:ext uri="{FF2B5EF4-FFF2-40B4-BE49-F238E27FC236}">
                <a16:creationId xmlns:a16="http://schemas.microsoft.com/office/drawing/2014/main" id="{746440E7-2225-02F2-3A13-75190E1FE405}"/>
              </a:ext>
            </a:extLst>
          </p:cNvPr>
          <p:cNvGrpSpPr/>
          <p:nvPr/>
        </p:nvGrpSpPr>
        <p:grpSpPr>
          <a:xfrm>
            <a:off x="1248776" y="3649085"/>
            <a:ext cx="9044868" cy="2103997"/>
            <a:chOff x="1248776" y="3649085"/>
            <a:chExt cx="9044868" cy="2103997"/>
          </a:xfrm>
        </p:grpSpPr>
        <p:sp>
          <p:nvSpPr>
            <p:cNvPr id="4" name="Notched Right Arrow 20">
              <a:extLst>
                <a:ext uri="{FF2B5EF4-FFF2-40B4-BE49-F238E27FC236}">
                  <a16:creationId xmlns:a16="http://schemas.microsoft.com/office/drawing/2014/main" id="{DD83FF4C-74DB-97DC-F35F-3529E4C9C021}"/>
                </a:ext>
              </a:extLst>
            </p:cNvPr>
            <p:cNvSpPr/>
            <p:nvPr/>
          </p:nvSpPr>
          <p:spPr>
            <a:xfrm>
              <a:off x="4937943" y="4712623"/>
              <a:ext cx="3638446" cy="366357"/>
            </a:xfrm>
            <a:prstGeom prst="notchedRightArrow">
              <a:avLst>
                <a:gd name="adj1" fmla="val 100000"/>
                <a:gd name="adj2" fmla="val 5000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pic>
          <p:nvPicPr>
            <p:cNvPr id="6" name="Picture 5">
              <a:extLst>
                <a:ext uri="{FF2B5EF4-FFF2-40B4-BE49-F238E27FC236}">
                  <a16:creationId xmlns:a16="http://schemas.microsoft.com/office/drawing/2014/main" id="{1664C238-F171-D3DA-2858-7A39DA427B1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76389" y="4198180"/>
              <a:ext cx="1717255" cy="1198304"/>
            </a:xfrm>
            <a:prstGeom prst="rect">
              <a:avLst/>
            </a:prstGeom>
          </p:spPr>
        </p:pic>
        <p:sp>
          <p:nvSpPr>
            <p:cNvPr id="9" name="Notched Right Arrow 13">
              <a:extLst>
                <a:ext uri="{FF2B5EF4-FFF2-40B4-BE49-F238E27FC236}">
                  <a16:creationId xmlns:a16="http://schemas.microsoft.com/office/drawing/2014/main" id="{62F2142F-8808-EA32-A059-8FB189B9D71C}"/>
                </a:ext>
              </a:extLst>
            </p:cNvPr>
            <p:cNvSpPr/>
            <p:nvPr/>
          </p:nvSpPr>
          <p:spPr>
            <a:xfrm>
              <a:off x="3486445" y="4710617"/>
              <a:ext cx="1507201" cy="366357"/>
            </a:xfrm>
            <a:prstGeom prst="notchedRightArrow">
              <a:avLst>
                <a:gd name="adj1" fmla="val 100000"/>
                <a:gd name="adj2" fmla="val 5000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10" name="Pentagon 14">
              <a:extLst>
                <a:ext uri="{FF2B5EF4-FFF2-40B4-BE49-F238E27FC236}">
                  <a16:creationId xmlns:a16="http://schemas.microsoft.com/office/drawing/2014/main" id="{EEB8F62A-3071-50D1-1144-6B52995B8C2F}"/>
                </a:ext>
              </a:extLst>
            </p:cNvPr>
            <p:cNvSpPr/>
            <p:nvPr/>
          </p:nvSpPr>
          <p:spPr>
            <a:xfrm>
              <a:off x="1412727" y="4705481"/>
              <a:ext cx="2140487" cy="374468"/>
            </a:xfrm>
            <a:prstGeom prst="homePlat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solidFill>
                  <a:schemeClr val="tx1"/>
                </a:solidFill>
              </a:endParaRPr>
            </a:p>
          </p:txBody>
        </p:sp>
        <p:sp>
          <p:nvSpPr>
            <p:cNvPr id="17" name="Content Placeholder 6">
              <a:extLst>
                <a:ext uri="{FF2B5EF4-FFF2-40B4-BE49-F238E27FC236}">
                  <a16:creationId xmlns:a16="http://schemas.microsoft.com/office/drawing/2014/main" id="{DD3CB624-0DD0-A5BC-B3AD-6778B472E4D8}"/>
                </a:ext>
              </a:extLst>
            </p:cNvPr>
            <p:cNvSpPr txBox="1">
              <a:spLocks/>
            </p:cNvSpPr>
            <p:nvPr/>
          </p:nvSpPr>
          <p:spPr>
            <a:xfrm>
              <a:off x="1248776" y="3675178"/>
              <a:ext cx="7400593" cy="5716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Fire Outbreak</a:t>
              </a:r>
            </a:p>
          </p:txBody>
        </p:sp>
        <p:sp>
          <p:nvSpPr>
            <p:cNvPr id="18" name="TextBox 17">
              <a:extLst>
                <a:ext uri="{FF2B5EF4-FFF2-40B4-BE49-F238E27FC236}">
                  <a16:creationId xmlns:a16="http://schemas.microsoft.com/office/drawing/2014/main" id="{F20B8449-889D-6822-4730-C9F71803FBCA}"/>
                </a:ext>
              </a:extLst>
            </p:cNvPr>
            <p:cNvSpPr txBox="1"/>
            <p:nvPr/>
          </p:nvSpPr>
          <p:spPr>
            <a:xfrm>
              <a:off x="7229145" y="4710617"/>
              <a:ext cx="1135247" cy="369332"/>
            </a:xfrm>
            <a:prstGeom prst="rect">
              <a:avLst/>
            </a:prstGeom>
            <a:noFill/>
          </p:spPr>
          <p:txBody>
            <a:bodyPr wrap="none" rtlCol="0" anchor="ctr">
              <a:spAutoFit/>
            </a:bodyPr>
            <a:lstStyle/>
            <a:p>
              <a:r>
                <a:rPr lang="en-GB" dirty="0"/>
                <a:t>10-15 min</a:t>
              </a:r>
            </a:p>
          </p:txBody>
        </p:sp>
        <p:sp>
          <p:nvSpPr>
            <p:cNvPr id="19" name="TextBox 18">
              <a:extLst>
                <a:ext uri="{FF2B5EF4-FFF2-40B4-BE49-F238E27FC236}">
                  <a16:creationId xmlns:a16="http://schemas.microsoft.com/office/drawing/2014/main" id="{DEFDA011-184A-7F30-683A-58705A4BB109}"/>
                </a:ext>
              </a:extLst>
            </p:cNvPr>
            <p:cNvSpPr txBox="1"/>
            <p:nvPr/>
          </p:nvSpPr>
          <p:spPr>
            <a:xfrm>
              <a:off x="1717526" y="5383750"/>
              <a:ext cx="1020857" cy="369332"/>
            </a:xfrm>
            <a:prstGeom prst="rect">
              <a:avLst/>
            </a:prstGeom>
            <a:noFill/>
          </p:spPr>
          <p:txBody>
            <a:bodyPr wrap="none" rtlCol="0">
              <a:spAutoFit/>
            </a:bodyPr>
            <a:lstStyle/>
            <a:p>
              <a:r>
                <a:rPr lang="en-GB" dirty="0"/>
                <a:t>Evacuate</a:t>
              </a:r>
            </a:p>
          </p:txBody>
        </p:sp>
        <p:sp>
          <p:nvSpPr>
            <p:cNvPr id="20" name="TextBox 19">
              <a:extLst>
                <a:ext uri="{FF2B5EF4-FFF2-40B4-BE49-F238E27FC236}">
                  <a16:creationId xmlns:a16="http://schemas.microsoft.com/office/drawing/2014/main" id="{EBDEF660-C6E4-1F43-3777-3B88842EFC3F}"/>
                </a:ext>
              </a:extLst>
            </p:cNvPr>
            <p:cNvSpPr txBox="1"/>
            <p:nvPr/>
          </p:nvSpPr>
          <p:spPr>
            <a:xfrm>
              <a:off x="3775815" y="5383750"/>
              <a:ext cx="928459" cy="369332"/>
            </a:xfrm>
            <a:prstGeom prst="rect">
              <a:avLst/>
            </a:prstGeom>
            <a:noFill/>
          </p:spPr>
          <p:txBody>
            <a:bodyPr wrap="none" rtlCol="0">
              <a:spAutoFit/>
            </a:bodyPr>
            <a:lstStyle/>
            <a:p>
              <a:r>
                <a:rPr lang="en-GB" dirty="0"/>
                <a:t>Call 911</a:t>
              </a:r>
            </a:p>
          </p:txBody>
        </p:sp>
        <p:pic>
          <p:nvPicPr>
            <p:cNvPr id="21" name="Picture 20">
              <a:extLst>
                <a:ext uri="{FF2B5EF4-FFF2-40B4-BE49-F238E27FC236}">
                  <a16:creationId xmlns:a16="http://schemas.microsoft.com/office/drawing/2014/main" id="{DBE139DE-023B-A518-46B2-53FA6A02344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49517" y="4098243"/>
              <a:ext cx="1020620" cy="1015012"/>
            </a:xfrm>
            <a:prstGeom prst="rect">
              <a:avLst/>
            </a:prstGeom>
          </p:spPr>
        </p:pic>
        <p:pic>
          <p:nvPicPr>
            <p:cNvPr id="22" name="Picture 21">
              <a:extLst>
                <a:ext uri="{FF2B5EF4-FFF2-40B4-BE49-F238E27FC236}">
                  <a16:creationId xmlns:a16="http://schemas.microsoft.com/office/drawing/2014/main" id="{F95FF445-1C86-4F2D-921A-6F1C4FD4411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1057" y="4203983"/>
              <a:ext cx="1144975" cy="1144975"/>
            </a:xfrm>
            <a:prstGeom prst="rect">
              <a:avLst/>
            </a:prstGeom>
          </p:spPr>
        </p:pic>
        <p:pic>
          <p:nvPicPr>
            <p:cNvPr id="23" name="Picture 22">
              <a:extLst>
                <a:ext uri="{FF2B5EF4-FFF2-40B4-BE49-F238E27FC236}">
                  <a16:creationId xmlns:a16="http://schemas.microsoft.com/office/drawing/2014/main" id="{C00006D3-14B8-6308-43DF-24C08DEB4F1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47274" y="4173544"/>
              <a:ext cx="606163" cy="879582"/>
            </a:xfrm>
            <a:prstGeom prst="rect">
              <a:avLst/>
            </a:prstGeom>
          </p:spPr>
        </p:pic>
        <p:sp>
          <p:nvSpPr>
            <p:cNvPr id="24" name="TextBox 23">
              <a:extLst>
                <a:ext uri="{FF2B5EF4-FFF2-40B4-BE49-F238E27FC236}">
                  <a16:creationId xmlns:a16="http://schemas.microsoft.com/office/drawing/2014/main" id="{9DFD8660-E974-A1CB-4CE3-A3A248D2B188}"/>
                </a:ext>
              </a:extLst>
            </p:cNvPr>
            <p:cNvSpPr txBox="1"/>
            <p:nvPr/>
          </p:nvSpPr>
          <p:spPr>
            <a:xfrm>
              <a:off x="5484217" y="5383750"/>
              <a:ext cx="2744149" cy="369332"/>
            </a:xfrm>
            <a:prstGeom prst="rect">
              <a:avLst/>
            </a:prstGeom>
            <a:noFill/>
          </p:spPr>
          <p:txBody>
            <a:bodyPr wrap="none" rtlCol="0">
              <a:spAutoFit/>
            </a:bodyPr>
            <a:lstStyle/>
            <a:p>
              <a:r>
                <a:rPr lang="en-GB" dirty="0"/>
                <a:t>Emergency response to fire</a:t>
              </a:r>
            </a:p>
          </p:txBody>
        </p:sp>
        <p:sp>
          <p:nvSpPr>
            <p:cNvPr id="25" name="TextBox 24">
              <a:extLst>
                <a:ext uri="{FF2B5EF4-FFF2-40B4-BE49-F238E27FC236}">
                  <a16:creationId xmlns:a16="http://schemas.microsoft.com/office/drawing/2014/main" id="{D527445D-23B6-05EA-9DDA-3EAFFDFC0AB8}"/>
                </a:ext>
              </a:extLst>
            </p:cNvPr>
            <p:cNvSpPr txBox="1"/>
            <p:nvPr/>
          </p:nvSpPr>
          <p:spPr>
            <a:xfrm>
              <a:off x="2842631" y="3649085"/>
              <a:ext cx="300082" cy="369332"/>
            </a:xfrm>
            <a:prstGeom prst="rect">
              <a:avLst/>
            </a:prstGeom>
            <a:noFill/>
          </p:spPr>
          <p:txBody>
            <a:bodyPr wrap="none" rtlCol="0">
              <a:spAutoFit/>
            </a:bodyPr>
            <a:lstStyle/>
            <a:p>
              <a:r>
                <a:rPr lang="en-GB" dirty="0"/>
                <a:t>*</a:t>
              </a:r>
            </a:p>
          </p:txBody>
        </p:sp>
      </p:grpSp>
      <p:sp>
        <p:nvSpPr>
          <p:cNvPr id="27" name="Notched Right Arrow 20">
            <a:extLst>
              <a:ext uri="{FF2B5EF4-FFF2-40B4-BE49-F238E27FC236}">
                <a16:creationId xmlns:a16="http://schemas.microsoft.com/office/drawing/2014/main" id="{9AAB94EA-116E-F168-4F3D-835A33294B52}"/>
              </a:ext>
            </a:extLst>
          </p:cNvPr>
          <p:cNvSpPr/>
          <p:nvPr/>
        </p:nvSpPr>
        <p:spPr>
          <a:xfrm>
            <a:off x="4937943" y="4717089"/>
            <a:ext cx="3638446" cy="366357"/>
          </a:xfrm>
          <a:prstGeom prst="notchedRightArrow">
            <a:avLst>
              <a:gd name="adj1" fmla="val 100000"/>
              <a:gd name="adj2" fmla="val 50004"/>
            </a:avLst>
          </a:prstGeom>
          <a:ln w="28575">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28" name="Notched Right Arrow 13">
            <a:extLst>
              <a:ext uri="{FF2B5EF4-FFF2-40B4-BE49-F238E27FC236}">
                <a16:creationId xmlns:a16="http://schemas.microsoft.com/office/drawing/2014/main" id="{65E99053-5637-955F-7845-052299EFED95}"/>
              </a:ext>
            </a:extLst>
          </p:cNvPr>
          <p:cNvSpPr/>
          <p:nvPr/>
        </p:nvSpPr>
        <p:spPr>
          <a:xfrm>
            <a:off x="3486445" y="4717089"/>
            <a:ext cx="1507201" cy="366357"/>
          </a:xfrm>
          <a:prstGeom prst="notchedRightArrow">
            <a:avLst>
              <a:gd name="adj1" fmla="val 100000"/>
              <a:gd name="adj2" fmla="val 50004"/>
            </a:avLst>
          </a:prstGeom>
          <a:ln w="28575">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31" name="Pentagon 14">
            <a:extLst>
              <a:ext uri="{FF2B5EF4-FFF2-40B4-BE49-F238E27FC236}">
                <a16:creationId xmlns:a16="http://schemas.microsoft.com/office/drawing/2014/main" id="{A58E1A87-2AF4-5E03-54B0-75BE86F0D951}"/>
              </a:ext>
            </a:extLst>
          </p:cNvPr>
          <p:cNvSpPr/>
          <p:nvPr/>
        </p:nvSpPr>
        <p:spPr>
          <a:xfrm>
            <a:off x="1412727" y="4708978"/>
            <a:ext cx="2140487" cy="374468"/>
          </a:xfrm>
          <a:prstGeom prst="homePlate">
            <a:avLst/>
          </a:prstGeom>
          <a:ln w="28575">
            <a:solidFill>
              <a:srgbClr val="FF000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solidFill>
                <a:schemeClr val="tx1"/>
              </a:solidFill>
            </a:endParaRPr>
          </a:p>
        </p:txBody>
      </p:sp>
      <p:sp>
        <p:nvSpPr>
          <p:cNvPr id="32" name="Content Placeholder 6">
            <a:extLst>
              <a:ext uri="{FF2B5EF4-FFF2-40B4-BE49-F238E27FC236}">
                <a16:creationId xmlns:a16="http://schemas.microsoft.com/office/drawing/2014/main" id="{D6EF5F3A-D25F-4688-BA1A-AC605F2A67B0}"/>
              </a:ext>
            </a:extLst>
          </p:cNvPr>
          <p:cNvSpPr txBox="1">
            <a:spLocks/>
          </p:cNvSpPr>
          <p:nvPr/>
        </p:nvSpPr>
        <p:spPr>
          <a:xfrm>
            <a:off x="1248776" y="4030848"/>
            <a:ext cx="7400593" cy="57167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dirty="0"/>
              <a:t>Drone Incident</a:t>
            </a:r>
          </a:p>
        </p:txBody>
      </p:sp>
      <p:sp>
        <p:nvSpPr>
          <p:cNvPr id="33" name="TextBox 32">
            <a:extLst>
              <a:ext uri="{FF2B5EF4-FFF2-40B4-BE49-F238E27FC236}">
                <a16:creationId xmlns:a16="http://schemas.microsoft.com/office/drawing/2014/main" id="{D67D9376-A86D-879E-E7AF-BBCD9E79072E}"/>
              </a:ext>
            </a:extLst>
          </p:cNvPr>
          <p:cNvSpPr txBox="1"/>
          <p:nvPr/>
        </p:nvSpPr>
        <p:spPr>
          <a:xfrm>
            <a:off x="7455205" y="4713314"/>
            <a:ext cx="947695" cy="369332"/>
          </a:xfrm>
          <a:prstGeom prst="rect">
            <a:avLst/>
          </a:prstGeom>
          <a:noFill/>
        </p:spPr>
        <p:txBody>
          <a:bodyPr wrap="none" rtlCol="0" anchor="ctr">
            <a:spAutoFit/>
          </a:bodyPr>
          <a:lstStyle/>
          <a:p>
            <a:r>
              <a:rPr lang="en-GB" dirty="0"/>
              <a:t>? Min**</a:t>
            </a:r>
          </a:p>
        </p:txBody>
      </p:sp>
      <p:sp>
        <p:nvSpPr>
          <p:cNvPr id="35" name="TextBox 34">
            <a:extLst>
              <a:ext uri="{FF2B5EF4-FFF2-40B4-BE49-F238E27FC236}">
                <a16:creationId xmlns:a16="http://schemas.microsoft.com/office/drawing/2014/main" id="{762D2EAC-7D59-922A-039A-35B6D5499DDC}"/>
              </a:ext>
            </a:extLst>
          </p:cNvPr>
          <p:cNvSpPr txBox="1"/>
          <p:nvPr/>
        </p:nvSpPr>
        <p:spPr>
          <a:xfrm>
            <a:off x="1717526" y="5387247"/>
            <a:ext cx="1128258" cy="369332"/>
          </a:xfrm>
          <a:prstGeom prst="rect">
            <a:avLst/>
          </a:prstGeom>
          <a:noFill/>
        </p:spPr>
        <p:txBody>
          <a:bodyPr wrap="none" rtlCol="0">
            <a:spAutoFit/>
          </a:bodyPr>
          <a:lstStyle/>
          <a:p>
            <a:r>
              <a:rPr lang="en-GB" dirty="0"/>
              <a:t>Evacuate?</a:t>
            </a:r>
          </a:p>
        </p:txBody>
      </p:sp>
      <p:sp>
        <p:nvSpPr>
          <p:cNvPr id="36" name="TextBox 35">
            <a:extLst>
              <a:ext uri="{FF2B5EF4-FFF2-40B4-BE49-F238E27FC236}">
                <a16:creationId xmlns:a16="http://schemas.microsoft.com/office/drawing/2014/main" id="{1877D084-E0A5-75E5-C4D6-DC9B73D4DECB}"/>
              </a:ext>
            </a:extLst>
          </p:cNvPr>
          <p:cNvSpPr txBox="1"/>
          <p:nvPr/>
        </p:nvSpPr>
        <p:spPr>
          <a:xfrm>
            <a:off x="3775815" y="5387247"/>
            <a:ext cx="1035861" cy="369332"/>
          </a:xfrm>
          <a:prstGeom prst="rect">
            <a:avLst/>
          </a:prstGeom>
          <a:noFill/>
        </p:spPr>
        <p:txBody>
          <a:bodyPr wrap="none" rtlCol="0">
            <a:spAutoFit/>
          </a:bodyPr>
          <a:lstStyle/>
          <a:p>
            <a:r>
              <a:rPr lang="en-GB" dirty="0"/>
              <a:t>Call 911</a:t>
            </a:r>
            <a:r>
              <a:rPr lang="en-GB" b="1" dirty="0">
                <a:solidFill>
                  <a:srgbClr val="FF0000"/>
                </a:solidFill>
              </a:rPr>
              <a:t>?</a:t>
            </a:r>
          </a:p>
        </p:txBody>
      </p:sp>
      <p:pic>
        <p:nvPicPr>
          <p:cNvPr id="37" name="Picture 36">
            <a:extLst>
              <a:ext uri="{FF2B5EF4-FFF2-40B4-BE49-F238E27FC236}">
                <a16:creationId xmlns:a16="http://schemas.microsoft.com/office/drawing/2014/main" id="{12E8E3C3-3951-7A24-09A7-64B5D124790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47274" y="4177041"/>
            <a:ext cx="606163" cy="879582"/>
          </a:xfrm>
          <a:prstGeom prst="rect">
            <a:avLst/>
          </a:prstGeom>
        </p:spPr>
      </p:pic>
      <p:sp>
        <p:nvSpPr>
          <p:cNvPr id="38" name="TextBox 37">
            <a:extLst>
              <a:ext uri="{FF2B5EF4-FFF2-40B4-BE49-F238E27FC236}">
                <a16:creationId xmlns:a16="http://schemas.microsoft.com/office/drawing/2014/main" id="{01C11B6E-37D4-D251-5FA8-42DA647CD09D}"/>
              </a:ext>
            </a:extLst>
          </p:cNvPr>
          <p:cNvSpPr txBox="1"/>
          <p:nvPr/>
        </p:nvSpPr>
        <p:spPr>
          <a:xfrm>
            <a:off x="5484217" y="5387247"/>
            <a:ext cx="2323008" cy="369332"/>
          </a:xfrm>
          <a:prstGeom prst="rect">
            <a:avLst/>
          </a:prstGeom>
          <a:noFill/>
        </p:spPr>
        <p:txBody>
          <a:bodyPr wrap="none" rtlCol="0">
            <a:spAutoFit/>
          </a:bodyPr>
          <a:lstStyle/>
          <a:p>
            <a:r>
              <a:rPr lang="en-GB" dirty="0"/>
              <a:t>Emergency responses?</a:t>
            </a:r>
          </a:p>
        </p:txBody>
      </p:sp>
      <p:pic>
        <p:nvPicPr>
          <p:cNvPr id="39" name="Picture 2" descr="Drohne Bilder - Kostenloser Download auf Freepik">
            <a:extLst>
              <a:ext uri="{FF2B5EF4-FFF2-40B4-BE49-F238E27FC236}">
                <a16:creationId xmlns:a16="http://schemas.microsoft.com/office/drawing/2014/main" id="{C0612E03-FBAC-CE6C-F460-7B664DCC3CEB}"/>
              </a:ext>
            </a:extLst>
          </p:cNvPr>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flipH="1">
            <a:off x="1472396" y="4276387"/>
            <a:ext cx="1511116" cy="100715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9">
            <a:extLst>
              <a:ext uri="{FF2B5EF4-FFF2-40B4-BE49-F238E27FC236}">
                <a16:creationId xmlns:a16="http://schemas.microsoft.com/office/drawing/2014/main" id="{388901D8-2E86-D2C8-3D54-EAED21880B48}"/>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8773416" y="4613774"/>
            <a:ext cx="1323200" cy="564875"/>
          </a:xfrm>
          <a:prstGeom prst="rect">
            <a:avLst/>
          </a:prstGeom>
        </p:spPr>
      </p:pic>
      <p:sp>
        <p:nvSpPr>
          <p:cNvPr id="41" name="TextBox 40">
            <a:extLst>
              <a:ext uri="{FF2B5EF4-FFF2-40B4-BE49-F238E27FC236}">
                <a16:creationId xmlns:a16="http://schemas.microsoft.com/office/drawing/2014/main" id="{8C09C6F9-2097-F608-7E6B-AA1DF84FDD77}"/>
              </a:ext>
            </a:extLst>
          </p:cNvPr>
          <p:cNvSpPr txBox="1"/>
          <p:nvPr/>
        </p:nvSpPr>
        <p:spPr>
          <a:xfrm>
            <a:off x="1412727" y="5901471"/>
            <a:ext cx="6694718" cy="369332"/>
          </a:xfrm>
          <a:prstGeom prst="rect">
            <a:avLst/>
          </a:prstGeom>
          <a:noFill/>
        </p:spPr>
        <p:txBody>
          <a:bodyPr wrap="none" rtlCol="0">
            <a:spAutoFit/>
          </a:bodyPr>
          <a:lstStyle/>
          <a:p>
            <a:r>
              <a:rPr lang="en-GB" dirty="0"/>
              <a:t>**The nearest police drone response unit to the JAPCC is 44min away</a:t>
            </a:r>
          </a:p>
        </p:txBody>
      </p:sp>
      <p:sp>
        <p:nvSpPr>
          <p:cNvPr id="42" name="Arrow: Right 41">
            <a:extLst>
              <a:ext uri="{FF2B5EF4-FFF2-40B4-BE49-F238E27FC236}">
                <a16:creationId xmlns:a16="http://schemas.microsoft.com/office/drawing/2014/main" id="{CC85552E-9A39-25C9-6761-5F9AA0503912}"/>
              </a:ext>
            </a:extLst>
          </p:cNvPr>
          <p:cNvSpPr/>
          <p:nvPr/>
        </p:nvSpPr>
        <p:spPr>
          <a:xfrm>
            <a:off x="1398944" y="5134501"/>
            <a:ext cx="7250425" cy="86986"/>
          </a:xfrm>
          <a:prstGeom prst="rightArrow">
            <a:avLst>
              <a:gd name="adj1" fmla="val 100000"/>
              <a:gd name="adj2" fmla="val 76399"/>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2" name="TextBox 51">
            <a:extLst>
              <a:ext uri="{FF2B5EF4-FFF2-40B4-BE49-F238E27FC236}">
                <a16:creationId xmlns:a16="http://schemas.microsoft.com/office/drawing/2014/main" id="{979B1C7F-F76D-B990-C239-991A7266C637}"/>
              </a:ext>
            </a:extLst>
          </p:cNvPr>
          <p:cNvSpPr txBox="1"/>
          <p:nvPr/>
        </p:nvSpPr>
        <p:spPr>
          <a:xfrm>
            <a:off x="245832" y="2979638"/>
            <a:ext cx="1190711" cy="307777"/>
          </a:xfrm>
          <a:prstGeom prst="rect">
            <a:avLst/>
          </a:prstGeom>
          <a:noFill/>
        </p:spPr>
        <p:txBody>
          <a:bodyPr wrap="none" rtlCol="0">
            <a:spAutoFit/>
          </a:bodyPr>
          <a:lstStyle/>
          <a:p>
            <a:r>
              <a:rPr lang="en-GB" sz="1400" b="1" u="sng" dirty="0">
                <a:solidFill>
                  <a:srgbClr val="FF0000"/>
                </a:solidFill>
              </a:rPr>
              <a:t>Your</a:t>
            </a:r>
            <a:r>
              <a:rPr lang="en-GB" sz="1400" b="1" dirty="0">
                <a:solidFill>
                  <a:srgbClr val="FF0000"/>
                </a:solidFill>
              </a:rPr>
              <a:t> Problem</a:t>
            </a:r>
            <a:endParaRPr lang="en-DE" sz="1400" b="1" dirty="0">
              <a:solidFill>
                <a:srgbClr val="FF0000"/>
              </a:solidFill>
            </a:endParaRPr>
          </a:p>
        </p:txBody>
      </p:sp>
      <p:sp>
        <p:nvSpPr>
          <p:cNvPr id="53" name="TextBox 52">
            <a:extLst>
              <a:ext uri="{FF2B5EF4-FFF2-40B4-BE49-F238E27FC236}">
                <a16:creationId xmlns:a16="http://schemas.microsoft.com/office/drawing/2014/main" id="{602EEEEB-3C6A-76BA-94E4-AEAAA2AAFD44}"/>
              </a:ext>
            </a:extLst>
          </p:cNvPr>
          <p:cNvSpPr txBox="1"/>
          <p:nvPr/>
        </p:nvSpPr>
        <p:spPr>
          <a:xfrm>
            <a:off x="245832" y="5022918"/>
            <a:ext cx="1190711" cy="307777"/>
          </a:xfrm>
          <a:prstGeom prst="rect">
            <a:avLst/>
          </a:prstGeom>
          <a:noFill/>
        </p:spPr>
        <p:txBody>
          <a:bodyPr wrap="none" rtlCol="0">
            <a:spAutoFit/>
          </a:bodyPr>
          <a:lstStyle/>
          <a:p>
            <a:r>
              <a:rPr lang="en-GB" sz="1400" b="1" u="sng" dirty="0">
                <a:solidFill>
                  <a:srgbClr val="FF0000"/>
                </a:solidFill>
              </a:rPr>
              <a:t>Your</a:t>
            </a:r>
            <a:r>
              <a:rPr lang="en-GB" sz="1400" b="1" dirty="0">
                <a:solidFill>
                  <a:srgbClr val="FF0000"/>
                </a:solidFill>
              </a:rPr>
              <a:t> Problem</a:t>
            </a:r>
            <a:endParaRPr lang="en-DE" sz="1400" b="1" dirty="0">
              <a:solidFill>
                <a:srgbClr val="FF0000"/>
              </a:solidFill>
            </a:endParaRPr>
          </a:p>
        </p:txBody>
      </p:sp>
    </p:spTree>
    <p:extLst>
      <p:ext uri="{BB962C8B-B14F-4D97-AF65-F5344CB8AC3E}">
        <p14:creationId xmlns:p14="http://schemas.microsoft.com/office/powerpoint/2010/main" val="96551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7">
                                            <p:txEl>
                                              <p:pRg st="0" end="0"/>
                                            </p:txEl>
                                          </p:spTgt>
                                        </p:tgtEl>
                                      </p:cBhvr>
                                    </p:animEffect>
                                    <p:set>
                                      <p:cBhvr>
                                        <p:cTn id="13" dur="1" fill="hold">
                                          <p:stCondLst>
                                            <p:cond delay="499"/>
                                          </p:stCondLst>
                                        </p:cTn>
                                        <p:tgtEl>
                                          <p:spTgt spid="7">
                                            <p:txEl>
                                              <p:pRg st="0" end="0"/>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30"/>
                                        </p:tgtEl>
                                      </p:cBhvr>
                                    </p:animEffect>
                                    <p:set>
                                      <p:cBhvr>
                                        <p:cTn id="31" dur="1" fill="hold">
                                          <p:stCondLst>
                                            <p:cond delay="499"/>
                                          </p:stCondLst>
                                        </p:cTn>
                                        <p:tgtEl>
                                          <p:spTgt spid="30"/>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childTnLst>
                          </p:cTn>
                        </p:par>
                        <p:par>
                          <p:cTn id="35" fill="hold">
                            <p:stCondLst>
                              <p:cond delay="500"/>
                            </p:stCondLst>
                            <p:childTnLst>
                              <p:par>
                                <p:cTn id="36" presetID="42" presetClass="path" presetSubtype="0" accel="50000" decel="50000" fill="hold" nodeType="afterEffect">
                                  <p:stCondLst>
                                    <p:cond delay="0"/>
                                  </p:stCondLst>
                                  <p:childTnLst>
                                    <p:animMotion origin="layout" path="M 2.70833E-6 3.33333E-6 L 0.00169 -0.29352 " pathEditMode="relative" rAng="0" ptsTypes="AA">
                                      <p:cBhvr>
                                        <p:cTn id="37" dur="2000" fill="hold"/>
                                        <p:tgtEl>
                                          <p:spTgt spid="26"/>
                                        </p:tgtEl>
                                        <p:attrNameLst>
                                          <p:attrName>ppt_x</p:attrName>
                                          <p:attrName>ppt_y</p:attrName>
                                        </p:attrNameLst>
                                      </p:cBhvr>
                                      <p:rCtr x="78" y="-14676"/>
                                    </p:animMotion>
                                  </p:childTnLst>
                                </p:cTn>
                              </p:par>
                            </p:childTnLst>
                          </p:cTn>
                        </p:par>
                        <p:par>
                          <p:cTn id="38" fill="hold">
                            <p:stCondLst>
                              <p:cond delay="2500"/>
                            </p:stCondLst>
                            <p:childTnLst>
                              <p:par>
                                <p:cTn id="39" presetID="22" presetClass="entr" presetSubtype="8" fill="hold" grpId="0" nodeType="after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left)">
                                      <p:cBhvr>
                                        <p:cTn id="41" dur="500"/>
                                        <p:tgtEl>
                                          <p:spTgt spid="51"/>
                                        </p:tgtEl>
                                      </p:cBhvr>
                                    </p:animEffect>
                                  </p:childTnLst>
                                </p:cTn>
                              </p:par>
                            </p:childTnLst>
                          </p:cTn>
                        </p:par>
                        <p:par>
                          <p:cTn id="42" fill="hold">
                            <p:stCondLst>
                              <p:cond delay="3000"/>
                            </p:stCondLst>
                            <p:childTnLst>
                              <p:par>
                                <p:cTn id="43" presetID="10" presetClass="entr" presetSubtype="0" fill="hold" grpId="0" nodeType="after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500"/>
                                        <p:tgtEl>
                                          <p:spTgt spid="5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wipe(left)">
                                      <p:cBhvr>
                                        <p:cTn id="54" dur="500"/>
                                        <p:tgtEl>
                                          <p:spTgt spid="3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par>
                                <p:cTn id="58" presetID="10" presetClass="entr" presetSubtype="0" fill="hold" nodeType="with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500"/>
                                        <p:tgtEl>
                                          <p:spTgt spid="3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500"/>
                                        <p:tgtEl>
                                          <p:spTgt spid="36"/>
                                        </p:tgtEl>
                                      </p:cBhvr>
                                    </p:animEffect>
                                  </p:childTnLst>
                                </p:cTn>
                              </p:par>
                              <p:par>
                                <p:cTn id="69" presetID="10" presetClass="entr" presetSubtype="0" fill="hold"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500"/>
                                        <p:tgtEl>
                                          <p:spTgt spid="3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wipe(left)">
                                      <p:cBhvr>
                                        <p:cTn id="76" dur="500"/>
                                        <p:tgtEl>
                                          <p:spTgt spid="2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500"/>
                                        <p:tgtEl>
                                          <p:spTgt spid="3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500"/>
                                        <p:tgtEl>
                                          <p:spTgt spid="33"/>
                                        </p:tgtEl>
                                      </p:cBhvr>
                                    </p:animEffect>
                                  </p:childTnLst>
                                </p:cTn>
                              </p:par>
                              <p:par>
                                <p:cTn id="83" presetID="10" presetClass="entr" presetSubtype="0" fill="hold" nodeType="with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500"/>
                                        <p:tgtEl>
                                          <p:spTgt spid="40"/>
                                        </p:tgtEl>
                                      </p:cBhvr>
                                    </p:animEffect>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fade">
                                      <p:cBhvr>
                                        <p:cTn id="89" dur="500"/>
                                        <p:tgtEl>
                                          <p:spTgt spid="41"/>
                                        </p:tgtEl>
                                      </p:cBhvr>
                                    </p:animEffect>
                                  </p:childTnLst>
                                </p:cTn>
                              </p:par>
                            </p:childTnLst>
                          </p:cTn>
                        </p:par>
                        <p:par>
                          <p:cTn id="90" fill="hold">
                            <p:stCondLst>
                              <p:cond delay="1000"/>
                            </p:stCondLst>
                            <p:childTnLst>
                              <p:par>
                                <p:cTn id="91" presetID="22" presetClass="entr" presetSubtype="8"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Effect transition="in" filter="wipe(left)">
                                      <p:cBhvr>
                                        <p:cTn id="93" dur="500"/>
                                        <p:tgtEl>
                                          <p:spTgt spid="42"/>
                                        </p:tgtEl>
                                      </p:cBhvr>
                                    </p:animEffect>
                                  </p:childTnLst>
                                </p:cTn>
                              </p:par>
                            </p:childTnLst>
                          </p:cTn>
                        </p:par>
                        <p:par>
                          <p:cTn id="94" fill="hold">
                            <p:stCondLst>
                              <p:cond delay="1500"/>
                            </p:stCondLst>
                            <p:childTnLst>
                              <p:par>
                                <p:cTn id="95" presetID="10" presetClass="entr" presetSubtype="0" fill="hold" grpId="0" nodeType="afterEffect">
                                  <p:stCondLst>
                                    <p:cond delay="0"/>
                                  </p:stCondLst>
                                  <p:childTnLst>
                                    <p:set>
                                      <p:cBhvr>
                                        <p:cTn id="96" dur="1" fill="hold">
                                          <p:stCondLst>
                                            <p:cond delay="0"/>
                                          </p:stCondLst>
                                        </p:cTn>
                                        <p:tgtEl>
                                          <p:spTgt spid="53"/>
                                        </p:tgtEl>
                                        <p:attrNameLst>
                                          <p:attrName>style.visibility</p:attrName>
                                        </p:attrNameLst>
                                      </p:cBhvr>
                                      <p:to>
                                        <p:strVal val="visible"/>
                                      </p:to>
                                    </p:set>
                                    <p:animEffect transition="in" filter="fade">
                                      <p:cBhvr>
                                        <p:cTn id="9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14" grpId="0" animBg="1"/>
      <p:bldP spid="15" grpId="0" animBg="1"/>
      <p:bldP spid="7" grpId="0" build="p"/>
      <p:bldP spid="29" grpId="0"/>
      <p:bldP spid="12" grpId="0"/>
      <p:bldP spid="30" grpId="0"/>
      <p:bldP spid="16" grpId="0"/>
      <p:bldP spid="27" grpId="0" animBg="1"/>
      <p:bldP spid="28" grpId="0" animBg="1"/>
      <p:bldP spid="31" grpId="0" animBg="1"/>
      <p:bldP spid="32" grpId="0"/>
      <p:bldP spid="33" grpId="0"/>
      <p:bldP spid="35" grpId="0"/>
      <p:bldP spid="36" grpId="0"/>
      <p:bldP spid="38" grpId="0"/>
      <p:bldP spid="41" grpId="0"/>
      <p:bldP spid="42" grpId="0" animBg="1"/>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a:extLst>
              <a:ext uri="{FF2B5EF4-FFF2-40B4-BE49-F238E27FC236}">
                <a16:creationId xmlns:a16="http://schemas.microsoft.com/office/drawing/2014/main" id="{A8A76CA3-7DD6-D9AE-5DC0-C7A9F949EA42}"/>
              </a:ext>
            </a:extLst>
          </p:cNvPr>
          <p:cNvSpPr>
            <a:spLocks noGrp="1"/>
          </p:cNvSpPr>
          <p:nvPr>
            <p:ph type="title"/>
          </p:nvPr>
        </p:nvSpPr>
        <p:spPr/>
        <p:txBody>
          <a:bodyPr/>
          <a:lstStyle/>
          <a:p>
            <a:r>
              <a:rPr lang="en-GB" dirty="0"/>
              <a:t>Drone Threats</a:t>
            </a:r>
            <a:endParaRPr lang="en-DE" dirty="0"/>
          </a:p>
        </p:txBody>
      </p:sp>
      <p:sp>
        <p:nvSpPr>
          <p:cNvPr id="43" name="Content Placeholder 42">
            <a:extLst>
              <a:ext uri="{FF2B5EF4-FFF2-40B4-BE49-F238E27FC236}">
                <a16:creationId xmlns:a16="http://schemas.microsoft.com/office/drawing/2014/main" id="{AA2787B7-5DFF-4CFD-B7B8-83DCA9489944}"/>
              </a:ext>
            </a:extLst>
          </p:cNvPr>
          <p:cNvSpPr>
            <a:spLocks noGrp="1"/>
          </p:cNvSpPr>
          <p:nvPr>
            <p:ph sz="quarter" idx="13"/>
          </p:nvPr>
        </p:nvSpPr>
        <p:spPr/>
        <p:txBody>
          <a:bodyPr>
            <a:normAutofit/>
          </a:bodyPr>
          <a:lstStyle/>
          <a:p>
            <a:r>
              <a:rPr lang="en-GB" b="1" dirty="0"/>
              <a:t>Privacy and Security Violations</a:t>
            </a:r>
            <a:r>
              <a:rPr lang="en-GB" dirty="0"/>
              <a:t>. Drones equipped with cameras can be used to spy on individuals and organizations without their knowledge or consent.</a:t>
            </a:r>
          </a:p>
          <a:p>
            <a:r>
              <a:rPr lang="en-GB" b="1" dirty="0"/>
              <a:t>Weaponization</a:t>
            </a:r>
            <a:r>
              <a:rPr lang="en-GB" dirty="0"/>
              <a:t>. Drones can be outfitted with weapons or explosives and used to attack infrastructure, material, and personnel.</a:t>
            </a:r>
          </a:p>
          <a:p>
            <a:r>
              <a:rPr lang="en-GB" b="1" dirty="0"/>
              <a:t>Cybersecurity</a:t>
            </a:r>
            <a:r>
              <a:rPr lang="en-GB" dirty="0"/>
              <a:t>. Drones equipped with wireless communication capabilities or the ability to deliver portable hacking equipment can be used to hack into and compromise the confidentiality, integrity, or availability of Wi-Fi networks.</a:t>
            </a:r>
            <a:endParaRPr lang="en-DE" dirty="0"/>
          </a:p>
        </p:txBody>
      </p:sp>
      <p:sp>
        <p:nvSpPr>
          <p:cNvPr id="5" name="Date Placeholder 4">
            <a:extLst>
              <a:ext uri="{FF2B5EF4-FFF2-40B4-BE49-F238E27FC236}">
                <a16:creationId xmlns:a16="http://schemas.microsoft.com/office/drawing/2014/main" id="{8236D37D-B051-59A2-1424-4E7A4F2761EB}"/>
              </a:ext>
            </a:extLst>
          </p:cNvPr>
          <p:cNvSpPr>
            <a:spLocks noGrp="1"/>
          </p:cNvSpPr>
          <p:nvPr>
            <p:ph type="dt" sz="half" idx="16"/>
          </p:nvPr>
        </p:nvSpPr>
        <p:spPr/>
        <p:txBody>
          <a:bodyPr/>
          <a:lstStyle/>
          <a:p>
            <a:pPr>
              <a:lnSpc>
                <a:spcPct val="90000"/>
              </a:lnSpc>
              <a:spcBef>
                <a:spcPts val="1000"/>
              </a:spcBef>
              <a:buFont typeface="Arial" panose="020B0604020202020204" pitchFamily="34" charset="0"/>
              <a:buNone/>
            </a:pPr>
            <a:r>
              <a:rPr lang="en-DE"/>
              <a:t>April 2024</a:t>
            </a:r>
            <a:endParaRPr lang="en-GB"/>
          </a:p>
        </p:txBody>
      </p:sp>
    </p:spTree>
    <p:extLst>
      <p:ext uri="{BB962C8B-B14F-4D97-AF65-F5344CB8AC3E}">
        <p14:creationId xmlns:p14="http://schemas.microsoft.com/office/powerpoint/2010/main" val="1025103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B7299-FB79-A4A1-E2D9-0FF8C9588F7F}"/>
            </a:ext>
          </a:extLst>
        </p:cNvPr>
        <p:cNvGrpSpPr/>
        <p:nvPr/>
      </p:nvGrpSpPr>
      <p:grpSpPr>
        <a:xfrm>
          <a:off x="0" y="0"/>
          <a:ext cx="0" cy="0"/>
          <a:chOff x="0" y="0"/>
          <a:chExt cx="0" cy="0"/>
        </a:xfrm>
      </p:grpSpPr>
      <p:sp>
        <p:nvSpPr>
          <p:cNvPr id="42" name="Title 41">
            <a:extLst>
              <a:ext uri="{FF2B5EF4-FFF2-40B4-BE49-F238E27FC236}">
                <a16:creationId xmlns:a16="http://schemas.microsoft.com/office/drawing/2014/main" id="{88F9EC9E-E343-DB35-B66D-D0382A5AD25F}"/>
              </a:ext>
            </a:extLst>
          </p:cNvPr>
          <p:cNvSpPr>
            <a:spLocks noGrp="1"/>
          </p:cNvSpPr>
          <p:nvPr>
            <p:ph type="title"/>
          </p:nvPr>
        </p:nvSpPr>
        <p:spPr/>
        <p:txBody>
          <a:bodyPr/>
          <a:lstStyle/>
          <a:p>
            <a:r>
              <a:rPr lang="en-GB" dirty="0"/>
              <a:t>Drone Threats</a:t>
            </a:r>
            <a:endParaRPr lang="en-DE" dirty="0"/>
          </a:p>
        </p:txBody>
      </p:sp>
      <p:sp>
        <p:nvSpPr>
          <p:cNvPr id="43" name="Content Placeholder 42">
            <a:extLst>
              <a:ext uri="{FF2B5EF4-FFF2-40B4-BE49-F238E27FC236}">
                <a16:creationId xmlns:a16="http://schemas.microsoft.com/office/drawing/2014/main" id="{0AA37A66-CFB2-3D9E-5C7D-BF0ECC5924EF}"/>
              </a:ext>
            </a:extLst>
          </p:cNvPr>
          <p:cNvSpPr>
            <a:spLocks noGrp="1"/>
          </p:cNvSpPr>
          <p:nvPr>
            <p:ph sz="quarter" idx="13"/>
          </p:nvPr>
        </p:nvSpPr>
        <p:spPr/>
        <p:txBody>
          <a:bodyPr>
            <a:normAutofit/>
          </a:bodyPr>
          <a:lstStyle/>
          <a:p>
            <a:r>
              <a:rPr lang="en-GB" b="1" dirty="0"/>
              <a:t>Privacy and Security Violations</a:t>
            </a:r>
            <a:r>
              <a:rPr lang="en-GB" dirty="0"/>
              <a:t>. Drones equipped with cameras can be used to spy on individuals and organizations without their knowledge or consent.</a:t>
            </a:r>
          </a:p>
          <a:p>
            <a:r>
              <a:rPr lang="en-GB" b="1" dirty="0">
                <a:solidFill>
                  <a:schemeClr val="bg1">
                    <a:lumMod val="75000"/>
                  </a:schemeClr>
                </a:solidFill>
              </a:rPr>
              <a:t>Weaponization</a:t>
            </a:r>
            <a:r>
              <a:rPr lang="en-GB" dirty="0">
                <a:solidFill>
                  <a:schemeClr val="bg1">
                    <a:lumMod val="75000"/>
                  </a:schemeClr>
                </a:solidFill>
              </a:rPr>
              <a:t>. Drones can be outfitted with weapons or explosives and used to attack infrastructure, material, and personnel.</a:t>
            </a:r>
          </a:p>
          <a:p>
            <a:r>
              <a:rPr lang="en-GB" b="1" dirty="0">
                <a:solidFill>
                  <a:schemeClr val="bg1">
                    <a:lumMod val="75000"/>
                  </a:schemeClr>
                </a:solidFill>
              </a:rPr>
              <a:t>Cybersecurity</a:t>
            </a:r>
            <a:r>
              <a:rPr lang="en-GB" dirty="0">
                <a:solidFill>
                  <a:schemeClr val="bg1">
                    <a:lumMod val="75000"/>
                  </a:schemeClr>
                </a:solidFill>
              </a:rPr>
              <a:t>. Drones equipped with wireless communication capabilities or the ability to deliver portable hacking equipment can be used to hack into and compromise the confidentiality, integrity, or availability of Wi-Fi networks.</a:t>
            </a:r>
            <a:endParaRPr lang="en-DE" dirty="0">
              <a:solidFill>
                <a:schemeClr val="bg1">
                  <a:lumMod val="75000"/>
                </a:schemeClr>
              </a:solidFill>
            </a:endParaRPr>
          </a:p>
        </p:txBody>
      </p:sp>
      <p:sp>
        <p:nvSpPr>
          <p:cNvPr id="5" name="Date Placeholder 4">
            <a:extLst>
              <a:ext uri="{FF2B5EF4-FFF2-40B4-BE49-F238E27FC236}">
                <a16:creationId xmlns:a16="http://schemas.microsoft.com/office/drawing/2014/main" id="{901CE12F-006D-9B39-79FA-3154C5E083B6}"/>
              </a:ext>
            </a:extLst>
          </p:cNvPr>
          <p:cNvSpPr>
            <a:spLocks noGrp="1"/>
          </p:cNvSpPr>
          <p:nvPr>
            <p:ph type="dt" sz="half" idx="16"/>
          </p:nvPr>
        </p:nvSpPr>
        <p:spPr/>
        <p:txBody>
          <a:bodyPr/>
          <a:lstStyle/>
          <a:p>
            <a:pPr>
              <a:lnSpc>
                <a:spcPct val="90000"/>
              </a:lnSpc>
              <a:spcBef>
                <a:spcPts val="1000"/>
              </a:spcBef>
              <a:buFont typeface="Arial" panose="020B0604020202020204" pitchFamily="34" charset="0"/>
              <a:buNone/>
            </a:pPr>
            <a:r>
              <a:rPr lang="en-DE"/>
              <a:t>April 2024</a:t>
            </a:r>
            <a:endParaRPr lang="en-GB"/>
          </a:p>
        </p:txBody>
      </p:sp>
    </p:spTree>
    <p:extLst>
      <p:ext uri="{BB962C8B-B14F-4D97-AF65-F5344CB8AC3E}">
        <p14:creationId xmlns:p14="http://schemas.microsoft.com/office/powerpoint/2010/main" val="274289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7bfbfd7-ada4-468a-9d7e-d09050e75254">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5FB36931964D40BD7A3437C72EC515" ma:contentTypeVersion="16" ma:contentTypeDescription="Create a new document." ma:contentTypeScope="" ma:versionID="5be71e39434bd317952a7319b3f0a2a4">
  <xsd:schema xmlns:xsd="http://www.w3.org/2001/XMLSchema" xmlns:xs="http://www.w3.org/2001/XMLSchema" xmlns:p="http://schemas.microsoft.com/office/2006/metadata/properties" xmlns:ns1="http://schemas.microsoft.com/sharepoint/v3" xmlns:ns2="e7bfbfd7-ada4-468a-9d7e-d09050e75254" xmlns:ns3="73767d42-df51-4474-8643-8aa9b9025170" targetNamespace="http://schemas.microsoft.com/office/2006/metadata/properties" ma:root="true" ma:fieldsID="01b235825d6462f49c8a3aa50d497393" ns1:_="" ns2:_="" ns3:_="">
    <xsd:import namespace="http://schemas.microsoft.com/sharepoint/v3"/>
    <xsd:import namespace="e7bfbfd7-ada4-468a-9d7e-d09050e75254"/>
    <xsd:import namespace="73767d42-df51-4474-8643-8aa9b902517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7bfbfd7-ada4-468a-9d7e-d09050e752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ed9ee082-a39e-403b-b3dc-68342681b30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767d42-df51-4474-8643-8aa9b9025170"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31135D-455A-4711-BA8A-072F913E215A}">
  <ds:schemaRefs>
    <ds:schemaRef ds:uri="http://www.w3.org/XML/1998/namespace"/>
    <ds:schemaRef ds:uri="http://schemas.openxmlformats.org/package/2006/metadata/core-properties"/>
    <ds:schemaRef ds:uri="http://purl.org/dc/elements/1.1/"/>
    <ds:schemaRef ds:uri="http://schemas.microsoft.com/office/2006/metadata/properties"/>
    <ds:schemaRef ds:uri="http://schemas.microsoft.com/sharepoint/v3"/>
    <ds:schemaRef ds:uri="http://schemas.microsoft.com/office/2006/documentManagement/types"/>
    <ds:schemaRef ds:uri="73767d42-df51-4474-8643-8aa9b9025170"/>
    <ds:schemaRef ds:uri="e7bfbfd7-ada4-468a-9d7e-d09050e75254"/>
    <ds:schemaRef ds:uri="http://schemas.microsoft.com/office/infopath/2007/PartnerControls"/>
    <ds:schemaRef ds:uri="http://purl.org/dc/dcmitype/"/>
    <ds:schemaRef ds:uri="http://purl.org/dc/terms/"/>
  </ds:schemaRefs>
</ds:datastoreItem>
</file>

<file path=customXml/itemProps2.xml><?xml version="1.0" encoding="utf-8"?>
<ds:datastoreItem xmlns:ds="http://schemas.openxmlformats.org/officeDocument/2006/customXml" ds:itemID="{52BA6A91-0FF6-4448-AEDF-D396C1E6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7bfbfd7-ada4-468a-9d7e-d09050e75254"/>
    <ds:schemaRef ds:uri="73767d42-df51-4474-8643-8aa9b9025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4AC440-F4F6-43EA-9A60-0E371AD1BC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2228</TotalTime>
  <Words>5076</Words>
  <Application>Microsoft Office PowerPoint</Application>
  <PresentationFormat>Widescreen</PresentationFormat>
  <Paragraphs>439</Paragraphs>
  <Slides>31</Slides>
  <Notes>25</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Wingdings</vt:lpstr>
      <vt:lpstr>Office Theme</vt:lpstr>
      <vt:lpstr>Note from the author</vt:lpstr>
      <vt:lpstr>Drone Drills</vt:lpstr>
      <vt:lpstr>Disclaimer</vt:lpstr>
      <vt:lpstr>The Problem</vt:lpstr>
      <vt:lpstr>The Problem</vt:lpstr>
      <vt:lpstr>Immediate Response Examples</vt:lpstr>
      <vt:lpstr>Immediate Response Examples</vt:lpstr>
      <vt:lpstr>Drone Threats</vt:lpstr>
      <vt:lpstr>Drone Threats</vt:lpstr>
      <vt:lpstr>PowerPoint Presentation</vt:lpstr>
      <vt:lpstr>Privacy and Security Violations Drone Imaging Capabilities</vt:lpstr>
      <vt:lpstr>Privacy and Security Violations Drone Imaging Capabilities</vt:lpstr>
      <vt:lpstr>Privacy and Security Violations Drone Imaging Capabilities</vt:lpstr>
      <vt:lpstr>Avoid Drone Observation</vt:lpstr>
      <vt:lpstr>Drone Threats</vt:lpstr>
      <vt:lpstr>PowerPoint Presentation</vt:lpstr>
      <vt:lpstr>PowerPoint Presentation</vt:lpstr>
      <vt:lpstr>Commercial Drones’ Potential IED Capabilities</vt:lpstr>
      <vt:lpstr>PowerPoint Presentation</vt:lpstr>
      <vt:lpstr>PowerPoint Presentation</vt:lpstr>
      <vt:lpstr>PowerPoint Presentation</vt:lpstr>
      <vt:lpstr>Mitigate Drone IED Threat</vt:lpstr>
      <vt:lpstr>Drone Threats</vt:lpstr>
      <vt:lpstr>PowerPoint Presentation</vt:lpstr>
      <vt:lpstr>PowerPoint Presentation</vt:lpstr>
      <vt:lpstr>Mitigate Drone Cyber Threats</vt:lpstr>
      <vt:lpstr>Drone Threats</vt:lpstr>
      <vt:lpstr>Drone Threats</vt:lpstr>
      <vt:lpstr>Content</vt:lpstr>
      <vt:lpstr>Content</vt:lpstr>
      <vt:lpstr>Point of Contact</vt:lpstr>
    </vt:vector>
  </TitlesOfParts>
  <Company>JAPCC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Comprehensive Approach to</dc:title>
  <dc:creator>Andre Haider</dc:creator>
  <cp:lastModifiedBy>Andre Haider</cp:lastModifiedBy>
  <cp:revision>93</cp:revision>
  <dcterms:created xsi:type="dcterms:W3CDTF">2021-11-05T08:24:53Z</dcterms:created>
  <dcterms:modified xsi:type="dcterms:W3CDTF">2024-04-11T13:47:56Z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0x010100625FB36931964D40BD7A3437C72EC515</vt:lpwstr>
  </property>
  <property fmtid="{D5CDD505-2E9C-101B-9397-08002B2CF9AE}" pid="3" name="MediaServiceImageTags">
    <vt:lpwstr/>
  </property>
</Properties>
</file>